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66" r:id="rId5"/>
    <p:sldId id="259" r:id="rId6"/>
    <p:sldId id="260" r:id="rId7"/>
    <p:sldId id="269" r:id="rId8"/>
    <p:sldId id="267" r:id="rId9"/>
    <p:sldId id="268" r:id="rId10"/>
    <p:sldId id="270" r:id="rId11"/>
    <p:sldId id="271" r:id="rId12"/>
    <p:sldId id="262" r:id="rId13"/>
    <p:sldId id="274" r:id="rId14"/>
    <p:sldId id="273" r:id="rId15"/>
    <p:sldId id="275" r:id="rId16"/>
    <p:sldId id="277" r:id="rId17"/>
    <p:sldId id="264" r:id="rId18"/>
    <p:sldId id="265" r:id="rId19"/>
    <p:sldId id="27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A0F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483" autoAdjust="0"/>
    <p:restoredTop sz="94660"/>
  </p:normalViewPr>
  <p:slideViewPr>
    <p:cSldViewPr snapToGrid="0">
      <p:cViewPr varScale="1">
        <p:scale>
          <a:sx n="109" d="100"/>
          <a:sy n="109" d="100"/>
        </p:scale>
        <p:origin x="126"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2F0F7D-F5A1-4C08-902E-9563A93BA46B}" type="datetimeFigureOut">
              <a:rPr lang="en-GB" smtClean="0"/>
              <a:t>21/07/2023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78FA18-7534-4B32-A8AF-3421E80F8FE9}" type="slidenum">
              <a:rPr lang="en-GB" smtClean="0"/>
              <a:t>‹#›</a:t>
            </a:fld>
            <a:endParaRPr lang="en-GB"/>
          </a:p>
        </p:txBody>
      </p:sp>
    </p:spTree>
    <p:extLst>
      <p:ext uri="{BB962C8B-B14F-4D97-AF65-F5344CB8AC3E}">
        <p14:creationId xmlns:p14="http://schemas.microsoft.com/office/powerpoint/2010/main" val="27683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3829903-C55B-495D-8C98-307CA7A64AA3}" type="datetime1">
              <a:rPr lang="en-GB" smtClean="0"/>
              <a:t>21/07/2023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7074-B41E-433B-8FDD-CE9535A288D0}" type="slidenum">
              <a:rPr lang="en-GB" smtClean="0"/>
              <a:t>‹#›</a:t>
            </a:fld>
            <a:endParaRPr lang="en-GB"/>
          </a:p>
        </p:txBody>
      </p:sp>
    </p:spTree>
    <p:extLst>
      <p:ext uri="{BB962C8B-B14F-4D97-AF65-F5344CB8AC3E}">
        <p14:creationId xmlns:p14="http://schemas.microsoft.com/office/powerpoint/2010/main" val="2304949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9A6A0F8-265F-4E55-A05B-921FCFD9A915}" type="datetime1">
              <a:rPr lang="en-GB" smtClean="0"/>
              <a:t>21/07/2023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7074-B41E-433B-8FDD-CE9535A288D0}" type="slidenum">
              <a:rPr lang="en-GB" smtClean="0"/>
              <a:t>‹#›</a:t>
            </a:fld>
            <a:endParaRPr lang="en-GB"/>
          </a:p>
        </p:txBody>
      </p:sp>
    </p:spTree>
    <p:extLst>
      <p:ext uri="{BB962C8B-B14F-4D97-AF65-F5344CB8AC3E}">
        <p14:creationId xmlns:p14="http://schemas.microsoft.com/office/powerpoint/2010/main" val="693647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11AE79B-3722-4A5B-9212-D599E459D608}" type="datetime1">
              <a:rPr lang="en-GB" smtClean="0"/>
              <a:t>21/07/2023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7074-B41E-433B-8FDD-CE9535A288D0}" type="slidenum">
              <a:rPr lang="en-GB" smtClean="0"/>
              <a:t>‹#›</a:t>
            </a:fld>
            <a:endParaRPr lang="en-GB"/>
          </a:p>
        </p:txBody>
      </p:sp>
    </p:spTree>
    <p:extLst>
      <p:ext uri="{BB962C8B-B14F-4D97-AF65-F5344CB8AC3E}">
        <p14:creationId xmlns:p14="http://schemas.microsoft.com/office/powerpoint/2010/main" val="610693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DB11448-DE0F-490C-8CF6-44C99F1E8B2D}" type="datetime1">
              <a:rPr lang="en-GB" smtClean="0"/>
              <a:t>21/07/2023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7074-B41E-433B-8FDD-CE9535A288D0}" type="slidenum">
              <a:rPr lang="en-GB" smtClean="0"/>
              <a:t>‹#›</a:t>
            </a:fld>
            <a:endParaRPr lang="en-GB"/>
          </a:p>
        </p:txBody>
      </p:sp>
    </p:spTree>
    <p:extLst>
      <p:ext uri="{BB962C8B-B14F-4D97-AF65-F5344CB8AC3E}">
        <p14:creationId xmlns:p14="http://schemas.microsoft.com/office/powerpoint/2010/main" val="472187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D230C72-2A22-4F9D-A9FE-18882E718237}" type="datetime1">
              <a:rPr lang="en-GB" smtClean="0"/>
              <a:t>21/07/2023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7074-B41E-433B-8FDD-CE9535A288D0}" type="slidenum">
              <a:rPr lang="en-GB" smtClean="0"/>
              <a:t>‹#›</a:t>
            </a:fld>
            <a:endParaRPr lang="en-GB"/>
          </a:p>
        </p:txBody>
      </p:sp>
    </p:spTree>
    <p:extLst>
      <p:ext uri="{BB962C8B-B14F-4D97-AF65-F5344CB8AC3E}">
        <p14:creationId xmlns:p14="http://schemas.microsoft.com/office/powerpoint/2010/main" val="4205738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F18755F-0799-4DC2-BF65-E73EFCE54A61}" type="datetime1">
              <a:rPr lang="en-GB" smtClean="0"/>
              <a:t>21/07/2023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7074-B41E-433B-8FDD-CE9535A288D0}" type="slidenum">
              <a:rPr lang="en-GB" smtClean="0"/>
              <a:t>‹#›</a:t>
            </a:fld>
            <a:endParaRPr lang="en-GB"/>
          </a:p>
        </p:txBody>
      </p:sp>
    </p:spTree>
    <p:extLst>
      <p:ext uri="{BB962C8B-B14F-4D97-AF65-F5344CB8AC3E}">
        <p14:creationId xmlns:p14="http://schemas.microsoft.com/office/powerpoint/2010/main" val="427399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F37B7F3-88E4-4B26-AC0C-C4A684ED1BAD}" type="datetime1">
              <a:rPr lang="en-GB" smtClean="0"/>
              <a:t>21/07/2023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7074-B41E-433B-8FDD-CE9535A288D0}" type="slidenum">
              <a:rPr lang="en-GB" smtClean="0"/>
              <a:t>‹#›</a:t>
            </a:fld>
            <a:endParaRPr lang="en-GB"/>
          </a:p>
        </p:txBody>
      </p:sp>
    </p:spTree>
    <p:extLst>
      <p:ext uri="{BB962C8B-B14F-4D97-AF65-F5344CB8AC3E}">
        <p14:creationId xmlns:p14="http://schemas.microsoft.com/office/powerpoint/2010/main" val="1284119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F5C4E5A-BC1E-41D5-B972-A674C4136081}" type="datetime1">
              <a:rPr lang="en-GB" smtClean="0"/>
              <a:t>21/07/2023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7074-B41E-433B-8FDD-CE9535A288D0}" type="slidenum">
              <a:rPr lang="en-GB" smtClean="0"/>
              <a:t>‹#›</a:t>
            </a:fld>
            <a:endParaRPr lang="en-GB"/>
          </a:p>
        </p:txBody>
      </p:sp>
    </p:spTree>
    <p:extLst>
      <p:ext uri="{BB962C8B-B14F-4D97-AF65-F5344CB8AC3E}">
        <p14:creationId xmlns:p14="http://schemas.microsoft.com/office/powerpoint/2010/main" val="4194556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266929-B1A9-4183-A8E6-024ED9ED2395}" type="datetime1">
              <a:rPr lang="en-GB" smtClean="0"/>
              <a:t>21/07/2023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7074-B41E-433B-8FDD-CE9535A288D0}" type="slidenum">
              <a:rPr lang="en-GB" smtClean="0"/>
              <a:t>‹#›</a:t>
            </a:fld>
            <a:endParaRPr lang="en-GB"/>
          </a:p>
        </p:txBody>
      </p:sp>
    </p:spTree>
    <p:extLst>
      <p:ext uri="{BB962C8B-B14F-4D97-AF65-F5344CB8AC3E}">
        <p14:creationId xmlns:p14="http://schemas.microsoft.com/office/powerpoint/2010/main" val="3537635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E9BC816-7D3F-4A72-B5BF-5457CC6A9339}" type="datetime1">
              <a:rPr lang="en-GB" smtClean="0"/>
              <a:t>21/07/2023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7074-B41E-433B-8FDD-CE9535A288D0}" type="slidenum">
              <a:rPr lang="en-GB" smtClean="0"/>
              <a:t>‹#›</a:t>
            </a:fld>
            <a:endParaRPr lang="en-GB"/>
          </a:p>
        </p:txBody>
      </p:sp>
    </p:spTree>
    <p:extLst>
      <p:ext uri="{BB962C8B-B14F-4D97-AF65-F5344CB8AC3E}">
        <p14:creationId xmlns:p14="http://schemas.microsoft.com/office/powerpoint/2010/main" val="2650285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8073A7-8ECA-4B04-A274-5C1AB5FBBF7A}" type="datetime1">
              <a:rPr lang="en-GB" smtClean="0"/>
              <a:t>21/07/2023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7074-B41E-433B-8FDD-CE9535A288D0}" type="slidenum">
              <a:rPr lang="en-GB" smtClean="0"/>
              <a:t>‹#›</a:t>
            </a:fld>
            <a:endParaRPr lang="en-GB"/>
          </a:p>
        </p:txBody>
      </p:sp>
    </p:spTree>
    <p:extLst>
      <p:ext uri="{BB962C8B-B14F-4D97-AF65-F5344CB8AC3E}">
        <p14:creationId xmlns:p14="http://schemas.microsoft.com/office/powerpoint/2010/main" val="2855419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9F1E0-B046-47A2-A242-F5F080B57FB1}" type="datetime1">
              <a:rPr lang="en-GB" smtClean="0"/>
              <a:t>21/07/2023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7074-B41E-433B-8FDD-CE9535A288D0}" type="slidenum">
              <a:rPr lang="en-GB" smtClean="0"/>
              <a:t>‹#›</a:t>
            </a:fld>
            <a:endParaRPr lang="en-GB"/>
          </a:p>
        </p:txBody>
      </p:sp>
    </p:spTree>
    <p:extLst>
      <p:ext uri="{BB962C8B-B14F-4D97-AF65-F5344CB8AC3E}">
        <p14:creationId xmlns:p14="http://schemas.microsoft.com/office/powerpoint/2010/main" val="376901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0.JP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mailto:studentfinance.email@boltoncc.ac.uk"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gov.uk/advanced-learner-loa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assets.publishing.service.gov.uk/government/uploads/system/uploads/attachment_data/file/1159101/all_evidence_return_form_o.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gov.uk/advanced-learner-loan/how-to-appl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8262" y="1199694"/>
            <a:ext cx="10079420" cy="2129768"/>
          </a:xfrm>
        </p:spPr>
        <p:txBody>
          <a:bodyPr>
            <a:normAutofit/>
          </a:bodyPr>
          <a:lstStyle/>
          <a:p>
            <a:r>
              <a:rPr lang="en-GB" sz="4800" b="1" dirty="0">
                <a:solidFill>
                  <a:srgbClr val="7030A0"/>
                </a:solidFill>
                <a:latin typeface="+mn-lt"/>
              </a:rPr>
              <a:t>Paying for a Level 3 &amp; above course and Advanced Learner Loans</a:t>
            </a:r>
          </a:p>
        </p:txBody>
      </p:sp>
      <p:sp>
        <p:nvSpPr>
          <p:cNvPr id="3" name="Subtitle 2"/>
          <p:cNvSpPr>
            <a:spLocks noGrp="1"/>
          </p:cNvSpPr>
          <p:nvPr>
            <p:ph type="subTitle" idx="1"/>
          </p:nvPr>
        </p:nvSpPr>
        <p:spPr>
          <a:xfrm rot="10800000" flipV="1">
            <a:off x="3482254" y="2888573"/>
            <a:ext cx="6894085" cy="1235293"/>
          </a:xfrm>
        </p:spPr>
        <p:txBody>
          <a:bodyPr>
            <a:normAutofit fontScale="92500" lnSpcReduction="20000"/>
          </a:bodyPr>
          <a:lstStyle/>
          <a:p>
            <a:endParaRPr lang="en-GB" dirty="0"/>
          </a:p>
          <a:p>
            <a:endParaRPr lang="en-GB" dirty="0"/>
          </a:p>
          <a:p>
            <a:pPr algn="l"/>
            <a:r>
              <a:rPr lang="en-GB" sz="3200" b="1" dirty="0">
                <a:solidFill>
                  <a:srgbClr val="7030A0"/>
                </a:solidFill>
              </a:rPr>
              <a:t>Presentation for Applicants</a:t>
            </a:r>
          </a:p>
          <a:p>
            <a:endParaRPr lang="en-GB" dirty="0"/>
          </a:p>
        </p:txBody>
      </p:sp>
      <p:pic>
        <p:nvPicPr>
          <p:cNvPr id="5" name="Picture 4"/>
          <p:cNvPicPr>
            <a:picLocks noChangeAspect="1"/>
          </p:cNvPicPr>
          <p:nvPr/>
        </p:nvPicPr>
        <p:blipFill>
          <a:blip r:embed="rId2"/>
          <a:stretch>
            <a:fillRect/>
          </a:stretch>
        </p:blipFill>
        <p:spPr>
          <a:xfrm>
            <a:off x="3482254" y="4497223"/>
            <a:ext cx="1843600" cy="1485771"/>
          </a:xfrm>
          <a:prstGeom prst="rect">
            <a:avLst/>
          </a:prstGeom>
        </p:spPr>
      </p:pic>
      <p:sp>
        <p:nvSpPr>
          <p:cNvPr id="4" name="Slide Number Placeholder 3"/>
          <p:cNvSpPr>
            <a:spLocks noGrp="1"/>
          </p:cNvSpPr>
          <p:nvPr>
            <p:ph type="sldNum" sz="quarter" idx="12"/>
          </p:nvPr>
        </p:nvSpPr>
        <p:spPr/>
        <p:txBody>
          <a:bodyPr/>
          <a:lstStyle/>
          <a:p>
            <a:fld id="{F01C7074-B41E-433B-8FDD-CE9535A288D0}" type="slidenum">
              <a:rPr lang="en-GB" smtClean="0"/>
              <a:t>1</a:t>
            </a:fld>
            <a:endParaRPr lang="en-GB"/>
          </a:p>
        </p:txBody>
      </p:sp>
      <p:pic>
        <p:nvPicPr>
          <p:cNvPr id="7" name="Picture 6" descr="A close up of a logo&#10;&#10;Description automatically generated">
            <a:extLst>
              <a:ext uri="{FF2B5EF4-FFF2-40B4-BE49-F238E27FC236}">
                <a16:creationId xmlns:a16="http://schemas.microsoft.com/office/drawing/2014/main" id="{CB7D0EEA-3CD8-4F41-8167-340CD855BA2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73044" y="4188902"/>
            <a:ext cx="2512504" cy="1777575"/>
          </a:xfrm>
          <a:prstGeom prst="rect">
            <a:avLst/>
          </a:prstGeom>
        </p:spPr>
      </p:pic>
      <p:sp>
        <p:nvSpPr>
          <p:cNvPr id="13" name="Rectangle 12">
            <a:extLst>
              <a:ext uri="{FF2B5EF4-FFF2-40B4-BE49-F238E27FC236}">
                <a16:creationId xmlns:a16="http://schemas.microsoft.com/office/drawing/2014/main" id="{B4DC68ED-DD83-1B41-B1EB-82D724CC32D2}"/>
              </a:ext>
            </a:extLst>
          </p:cNvPr>
          <p:cNvSpPr/>
          <p:nvPr/>
        </p:nvSpPr>
        <p:spPr>
          <a:xfrm>
            <a:off x="-5482" y="6356350"/>
            <a:ext cx="12197481" cy="552680"/>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7" descr="A picture containing drawing&#10;&#10;Description automatically generated">
            <a:extLst>
              <a:ext uri="{FF2B5EF4-FFF2-40B4-BE49-F238E27FC236}">
                <a16:creationId xmlns:a16="http://schemas.microsoft.com/office/drawing/2014/main" id="{072F31DE-0AE8-CA44-B58B-C44950AD575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641" y="361775"/>
            <a:ext cx="5522062" cy="759194"/>
          </a:xfrm>
          <a:prstGeom prst="rect">
            <a:avLst/>
          </a:prstGeom>
        </p:spPr>
      </p:pic>
    </p:spTree>
    <p:extLst>
      <p:ext uri="{BB962C8B-B14F-4D97-AF65-F5344CB8AC3E}">
        <p14:creationId xmlns:p14="http://schemas.microsoft.com/office/powerpoint/2010/main" val="276956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200" b="1" dirty="0">
                <a:solidFill>
                  <a:srgbClr val="7030A0"/>
                </a:solidFill>
              </a:rPr>
              <a:t>When you have set up your Student Loan Account, you can then apply for a Loan; select the blue box as shown below: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72640" y="2431574"/>
            <a:ext cx="8046720" cy="3139440"/>
          </a:xfrm>
        </p:spPr>
      </p:pic>
      <p:sp>
        <p:nvSpPr>
          <p:cNvPr id="5" name="Curved Right Arrow 4"/>
          <p:cNvSpPr/>
          <p:nvPr/>
        </p:nvSpPr>
        <p:spPr>
          <a:xfrm>
            <a:off x="1071563" y="1471614"/>
            <a:ext cx="857250" cy="29718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 name="Slide Number Placeholder 2"/>
          <p:cNvSpPr>
            <a:spLocks noGrp="1"/>
          </p:cNvSpPr>
          <p:nvPr>
            <p:ph type="sldNum" sz="quarter" idx="12"/>
          </p:nvPr>
        </p:nvSpPr>
        <p:spPr/>
        <p:txBody>
          <a:bodyPr/>
          <a:lstStyle/>
          <a:p>
            <a:fld id="{F01C7074-B41E-433B-8FDD-CE9535A288D0}" type="slidenum">
              <a:rPr lang="en-GB" smtClean="0"/>
              <a:t>10</a:t>
            </a:fld>
            <a:endParaRPr lang="en-GB"/>
          </a:p>
        </p:txBody>
      </p:sp>
      <p:sp>
        <p:nvSpPr>
          <p:cNvPr id="6" name="Rectangle 5">
            <a:extLst>
              <a:ext uri="{FF2B5EF4-FFF2-40B4-BE49-F238E27FC236}">
                <a16:creationId xmlns:a16="http://schemas.microsoft.com/office/drawing/2014/main" id="{7C6AF642-F8E6-D44B-9290-004C461C48F9}"/>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412127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200" dirty="0"/>
              <a:t>As you will be taking a Further Education course which would be funded via an Advanced Learner Loan at the College, you need to click on the right hand box (below)</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9760" y="2134394"/>
            <a:ext cx="8412480" cy="3733800"/>
          </a:xfrm>
        </p:spPr>
      </p:pic>
      <p:sp>
        <p:nvSpPr>
          <p:cNvPr id="5" name="Curved Left Arrow 4"/>
          <p:cNvSpPr/>
          <p:nvPr/>
        </p:nvSpPr>
        <p:spPr>
          <a:xfrm>
            <a:off x="9544050" y="1085850"/>
            <a:ext cx="1100138" cy="3886201"/>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 name="Slide Number Placeholder 2"/>
          <p:cNvSpPr>
            <a:spLocks noGrp="1"/>
          </p:cNvSpPr>
          <p:nvPr>
            <p:ph type="sldNum" sz="quarter" idx="12"/>
          </p:nvPr>
        </p:nvSpPr>
        <p:spPr/>
        <p:txBody>
          <a:bodyPr/>
          <a:lstStyle/>
          <a:p>
            <a:fld id="{F01C7074-B41E-433B-8FDD-CE9535A288D0}" type="slidenum">
              <a:rPr lang="en-GB" smtClean="0"/>
              <a:t>11</a:t>
            </a:fld>
            <a:endParaRPr lang="en-GB"/>
          </a:p>
        </p:txBody>
      </p:sp>
      <p:sp>
        <p:nvSpPr>
          <p:cNvPr id="6" name="Rectangle 5">
            <a:extLst>
              <a:ext uri="{FF2B5EF4-FFF2-40B4-BE49-F238E27FC236}">
                <a16:creationId xmlns:a16="http://schemas.microsoft.com/office/drawing/2014/main" id="{0B871372-8142-1F4E-93FD-873B472C0D30}"/>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292001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5458" y="953705"/>
            <a:ext cx="10515600" cy="1154581"/>
          </a:xfrm>
        </p:spPr>
        <p:txBody>
          <a:bodyPr>
            <a:normAutofit/>
          </a:bodyPr>
          <a:lstStyle/>
          <a:p>
            <a:r>
              <a:rPr lang="en-GB" sz="3600" b="1" dirty="0">
                <a:solidFill>
                  <a:srgbClr val="7030A0"/>
                </a:solidFill>
                <a:latin typeface="+mn-lt"/>
              </a:rPr>
              <a:t>Your Course and Loan (</a:t>
            </a:r>
            <a:r>
              <a:rPr lang="en-GB" sz="3600" b="1" dirty="0" err="1">
                <a:solidFill>
                  <a:srgbClr val="7030A0"/>
                </a:solidFill>
                <a:latin typeface="+mn-lt"/>
              </a:rPr>
              <a:t>pt</a:t>
            </a:r>
            <a:r>
              <a:rPr lang="en-GB" sz="3600" b="1" dirty="0">
                <a:solidFill>
                  <a:srgbClr val="7030A0"/>
                </a:solidFill>
                <a:latin typeface="+mn-lt"/>
              </a:rPr>
              <a:t> 1)</a:t>
            </a:r>
          </a:p>
        </p:txBody>
      </p:sp>
      <p:sp>
        <p:nvSpPr>
          <p:cNvPr id="3" name="Content Placeholder 2"/>
          <p:cNvSpPr>
            <a:spLocks noGrp="1"/>
          </p:cNvSpPr>
          <p:nvPr>
            <p:ph idx="1"/>
          </p:nvPr>
        </p:nvSpPr>
        <p:spPr>
          <a:xfrm>
            <a:off x="838200" y="1783640"/>
            <a:ext cx="10515600" cy="5255182"/>
          </a:xfrm>
        </p:spPr>
        <p:txBody>
          <a:bodyPr>
            <a:normAutofit/>
          </a:bodyPr>
          <a:lstStyle/>
          <a:p>
            <a:r>
              <a:rPr lang="en-GB" dirty="0"/>
              <a:t>The application is straightforward until you reach the parts below</a:t>
            </a:r>
          </a:p>
          <a:p>
            <a:r>
              <a:rPr lang="en-GB" dirty="0"/>
              <a:t>You will need your </a:t>
            </a:r>
            <a:r>
              <a:rPr lang="en-GB" dirty="0">
                <a:solidFill>
                  <a:srgbClr val="7030A0"/>
                </a:solidFill>
              </a:rPr>
              <a:t>Learning and Funding Letter </a:t>
            </a:r>
            <a:r>
              <a:rPr lang="en-GB" dirty="0"/>
              <a:t>to help you with this part of the application.</a:t>
            </a:r>
          </a:p>
          <a:p>
            <a:r>
              <a:rPr lang="en-GB" dirty="0"/>
              <a:t>Enter the Provider code number into the boxes; please note that there is no Course Trainer Code for Bolton College. Click “search”</a:t>
            </a:r>
          </a:p>
          <a:p>
            <a:pPr marL="0" indent="0">
              <a:buNone/>
            </a:pPr>
            <a:endParaRPr lang="en-GB" dirty="0"/>
          </a:p>
          <a:p>
            <a:endParaRPr lang="en-GB"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324" y="4044830"/>
            <a:ext cx="5058104" cy="2510515"/>
          </a:xfrm>
          <a:prstGeom prst="rect">
            <a:avLst/>
          </a:prstGeom>
        </p:spPr>
      </p:pic>
      <p:sp>
        <p:nvSpPr>
          <p:cNvPr id="5" name="Slide Number Placeholder 4"/>
          <p:cNvSpPr>
            <a:spLocks noGrp="1"/>
          </p:cNvSpPr>
          <p:nvPr>
            <p:ph type="sldNum" sz="quarter" idx="12"/>
          </p:nvPr>
        </p:nvSpPr>
        <p:spPr/>
        <p:txBody>
          <a:bodyPr/>
          <a:lstStyle/>
          <a:p>
            <a:fld id="{F01C7074-B41E-433B-8FDD-CE9535A288D0}" type="slidenum">
              <a:rPr lang="en-GB" smtClean="0"/>
              <a:t>12</a:t>
            </a:fld>
            <a:endParaRPr lang="en-GB"/>
          </a:p>
        </p:txBody>
      </p:sp>
      <p:sp>
        <p:nvSpPr>
          <p:cNvPr id="6" name="Rectangle 5">
            <a:extLst>
              <a:ext uri="{FF2B5EF4-FFF2-40B4-BE49-F238E27FC236}">
                <a16:creationId xmlns:a16="http://schemas.microsoft.com/office/drawing/2014/main" id="{BE10B253-0C6C-5C42-ABEE-E8FE898820FE}"/>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7" name="Picture 6" descr="A picture containing drawing&#10;&#10;Description automatically generated">
            <a:extLst>
              <a:ext uri="{FF2B5EF4-FFF2-40B4-BE49-F238E27FC236}">
                <a16:creationId xmlns:a16="http://schemas.microsoft.com/office/drawing/2014/main" id="{1F57F558-936A-5D47-BCD0-6E8A2D8A37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641" y="361775"/>
            <a:ext cx="5522062" cy="759194"/>
          </a:xfrm>
          <a:prstGeom prst="rect">
            <a:avLst/>
          </a:prstGeom>
        </p:spPr>
      </p:pic>
    </p:spTree>
    <p:extLst>
      <p:ext uri="{BB962C8B-B14F-4D97-AF65-F5344CB8AC3E}">
        <p14:creationId xmlns:p14="http://schemas.microsoft.com/office/powerpoint/2010/main" val="2644096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06256"/>
            <a:ext cx="10515600" cy="1154581"/>
          </a:xfrm>
        </p:spPr>
        <p:txBody>
          <a:bodyPr>
            <a:normAutofit/>
          </a:bodyPr>
          <a:lstStyle/>
          <a:p>
            <a:r>
              <a:rPr lang="en-GB" sz="3600" b="1" dirty="0">
                <a:solidFill>
                  <a:srgbClr val="7030A0"/>
                </a:solidFill>
                <a:latin typeface="+mn-lt"/>
              </a:rPr>
              <a:t>Your Course and Loan (</a:t>
            </a:r>
            <a:r>
              <a:rPr lang="en-GB" sz="3600" b="1" dirty="0" err="1">
                <a:solidFill>
                  <a:srgbClr val="7030A0"/>
                </a:solidFill>
                <a:latin typeface="+mn-lt"/>
              </a:rPr>
              <a:t>pt</a:t>
            </a:r>
            <a:r>
              <a:rPr lang="en-GB" sz="3600" b="1" dirty="0">
                <a:solidFill>
                  <a:srgbClr val="7030A0"/>
                </a:solidFill>
                <a:latin typeface="+mn-lt"/>
              </a:rPr>
              <a:t> 2)</a:t>
            </a:r>
          </a:p>
        </p:txBody>
      </p:sp>
      <p:sp>
        <p:nvSpPr>
          <p:cNvPr id="3" name="Content Placeholder 2"/>
          <p:cNvSpPr>
            <a:spLocks noGrp="1"/>
          </p:cNvSpPr>
          <p:nvPr>
            <p:ph idx="1"/>
          </p:nvPr>
        </p:nvSpPr>
        <p:spPr>
          <a:xfrm>
            <a:off x="838200" y="1983337"/>
            <a:ext cx="10515600" cy="5255182"/>
          </a:xfrm>
        </p:spPr>
        <p:txBody>
          <a:bodyPr>
            <a:normAutofit/>
          </a:bodyPr>
          <a:lstStyle/>
          <a:p>
            <a:r>
              <a:rPr lang="en-GB" sz="2600" dirty="0"/>
              <a:t>Course Code – copy the course code from </a:t>
            </a:r>
            <a:r>
              <a:rPr lang="en-GB" sz="2600" dirty="0">
                <a:solidFill>
                  <a:srgbClr val="7030A0"/>
                </a:solidFill>
              </a:rPr>
              <a:t>the Learning and Funding Letter </a:t>
            </a:r>
            <a:r>
              <a:rPr lang="en-GB" sz="2600" dirty="0"/>
              <a:t>into the boxes and search – this should then bring up the name of your course</a:t>
            </a:r>
          </a:p>
          <a:p>
            <a:endParaRPr lang="en-GB" dirty="0"/>
          </a:p>
          <a:p>
            <a:endParaRPr lang="en-GB" dirty="0">
              <a:solidFill>
                <a:srgbClr val="FF000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410" y="3271462"/>
            <a:ext cx="6404873" cy="3054334"/>
          </a:xfrm>
          <a:prstGeom prst="rect">
            <a:avLst/>
          </a:prstGeom>
        </p:spPr>
      </p:pic>
      <p:sp>
        <p:nvSpPr>
          <p:cNvPr id="4" name="Slide Number Placeholder 3"/>
          <p:cNvSpPr>
            <a:spLocks noGrp="1"/>
          </p:cNvSpPr>
          <p:nvPr>
            <p:ph type="sldNum" sz="quarter" idx="12"/>
          </p:nvPr>
        </p:nvSpPr>
        <p:spPr/>
        <p:txBody>
          <a:bodyPr/>
          <a:lstStyle/>
          <a:p>
            <a:fld id="{F01C7074-B41E-433B-8FDD-CE9535A288D0}" type="slidenum">
              <a:rPr lang="en-GB" smtClean="0"/>
              <a:t>13</a:t>
            </a:fld>
            <a:endParaRPr lang="en-GB"/>
          </a:p>
        </p:txBody>
      </p:sp>
      <p:sp>
        <p:nvSpPr>
          <p:cNvPr id="6" name="Rectangle 5">
            <a:extLst>
              <a:ext uri="{FF2B5EF4-FFF2-40B4-BE49-F238E27FC236}">
                <a16:creationId xmlns:a16="http://schemas.microsoft.com/office/drawing/2014/main" id="{B1CE56AB-6E84-E048-8E4D-BD95BF7D1B81}"/>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7" name="Picture 6" descr="A picture containing drawing&#10;&#10;Description automatically generated">
            <a:extLst>
              <a:ext uri="{FF2B5EF4-FFF2-40B4-BE49-F238E27FC236}">
                <a16:creationId xmlns:a16="http://schemas.microsoft.com/office/drawing/2014/main" id="{C554DB5F-5DE8-E245-81F3-38F0A5AFB9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641" y="361775"/>
            <a:ext cx="5522062" cy="759194"/>
          </a:xfrm>
          <a:prstGeom prst="rect">
            <a:avLst/>
          </a:prstGeom>
        </p:spPr>
      </p:pic>
    </p:spTree>
    <p:extLst>
      <p:ext uri="{BB962C8B-B14F-4D97-AF65-F5344CB8AC3E}">
        <p14:creationId xmlns:p14="http://schemas.microsoft.com/office/powerpoint/2010/main" val="805041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5458" y="1099291"/>
            <a:ext cx="10515600" cy="1154581"/>
          </a:xfrm>
        </p:spPr>
        <p:txBody>
          <a:bodyPr>
            <a:normAutofit/>
          </a:bodyPr>
          <a:lstStyle/>
          <a:p>
            <a:r>
              <a:rPr lang="en-GB" sz="4000" b="1" dirty="0">
                <a:solidFill>
                  <a:srgbClr val="7030A0"/>
                </a:solidFill>
                <a:latin typeface="+mn-lt"/>
              </a:rPr>
              <a:t>Your Course and Loan (</a:t>
            </a:r>
            <a:r>
              <a:rPr lang="en-GB" sz="4000" b="1" dirty="0" err="1">
                <a:solidFill>
                  <a:srgbClr val="7030A0"/>
                </a:solidFill>
                <a:latin typeface="+mn-lt"/>
              </a:rPr>
              <a:t>pt</a:t>
            </a:r>
            <a:r>
              <a:rPr lang="en-GB" sz="4000" b="1" dirty="0">
                <a:solidFill>
                  <a:srgbClr val="7030A0"/>
                </a:solidFill>
                <a:latin typeface="+mn-lt"/>
              </a:rPr>
              <a:t> 3)</a:t>
            </a:r>
          </a:p>
        </p:txBody>
      </p:sp>
      <p:sp>
        <p:nvSpPr>
          <p:cNvPr id="3" name="Content Placeholder 2"/>
          <p:cNvSpPr>
            <a:spLocks noGrp="1"/>
          </p:cNvSpPr>
          <p:nvPr>
            <p:ph idx="1"/>
          </p:nvPr>
        </p:nvSpPr>
        <p:spPr>
          <a:xfrm>
            <a:off x="835458" y="2307628"/>
            <a:ext cx="10515600" cy="5035639"/>
          </a:xfrm>
        </p:spPr>
        <p:txBody>
          <a:bodyPr>
            <a:normAutofit/>
          </a:bodyPr>
          <a:lstStyle/>
          <a:p>
            <a:r>
              <a:rPr lang="en-GB" sz="2400" dirty="0"/>
              <a:t>Course Start &amp; End Date – copy these dates from the </a:t>
            </a:r>
            <a:r>
              <a:rPr lang="en-GB" sz="2400" dirty="0">
                <a:solidFill>
                  <a:srgbClr val="7030A0"/>
                </a:solidFill>
              </a:rPr>
              <a:t>Learning and Funding Letter</a:t>
            </a:r>
          </a:p>
          <a:p>
            <a:r>
              <a:rPr lang="en-GB" sz="2400" dirty="0"/>
              <a:t>Total College Fee – copy the fee for the course from the </a:t>
            </a:r>
            <a:r>
              <a:rPr lang="en-GB" sz="2400" dirty="0">
                <a:solidFill>
                  <a:srgbClr val="7030A0"/>
                </a:solidFill>
              </a:rPr>
              <a:t>Learning and Funding Letter </a:t>
            </a:r>
          </a:p>
          <a:p>
            <a:r>
              <a:rPr lang="en-GB" sz="2400" dirty="0"/>
              <a:t>Loan Required – you need to state how much you wish to borrow, this can be up to the full cost of the course. Please note that the minimum you can borrow is £300.</a:t>
            </a:r>
          </a:p>
          <a:p>
            <a:r>
              <a:rPr lang="en-GB" sz="2400" b="1" dirty="0"/>
              <a:t>Remember:</a:t>
            </a:r>
            <a:r>
              <a:rPr lang="en-GB" sz="2400" dirty="0"/>
              <a:t> Interest will be added to the loan from the day you get it, so bear in mind that the amount you repay will be greater than the initial loan.</a:t>
            </a:r>
          </a:p>
          <a:p>
            <a:r>
              <a:rPr lang="en-GB" sz="2400" dirty="0"/>
              <a:t>If you have problems with this section contact: </a:t>
            </a:r>
            <a:r>
              <a:rPr lang="en-GB" sz="2400" dirty="0">
                <a:solidFill>
                  <a:srgbClr val="7030A0"/>
                </a:solidFill>
              </a:rPr>
              <a:t>studentservices.email@boltoncc.ac.uk</a:t>
            </a:r>
          </a:p>
        </p:txBody>
      </p:sp>
      <p:sp>
        <p:nvSpPr>
          <p:cNvPr id="4" name="Slide Number Placeholder 3"/>
          <p:cNvSpPr>
            <a:spLocks noGrp="1"/>
          </p:cNvSpPr>
          <p:nvPr>
            <p:ph type="sldNum" sz="quarter" idx="12"/>
          </p:nvPr>
        </p:nvSpPr>
        <p:spPr/>
        <p:txBody>
          <a:bodyPr/>
          <a:lstStyle/>
          <a:p>
            <a:fld id="{F01C7074-B41E-433B-8FDD-CE9535A288D0}" type="slidenum">
              <a:rPr lang="en-GB" smtClean="0"/>
              <a:t>14</a:t>
            </a:fld>
            <a:endParaRPr lang="en-GB"/>
          </a:p>
        </p:txBody>
      </p:sp>
      <p:sp>
        <p:nvSpPr>
          <p:cNvPr id="5" name="Rectangle 4">
            <a:extLst>
              <a:ext uri="{FF2B5EF4-FFF2-40B4-BE49-F238E27FC236}">
                <a16:creationId xmlns:a16="http://schemas.microsoft.com/office/drawing/2014/main" id="{8AC42986-C552-7A48-8D43-78FCB8B4060C}"/>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descr="A picture containing drawing&#10;&#10;Description automatically generated">
            <a:extLst>
              <a:ext uri="{FF2B5EF4-FFF2-40B4-BE49-F238E27FC236}">
                <a16:creationId xmlns:a16="http://schemas.microsoft.com/office/drawing/2014/main" id="{B9DF4357-B9CE-0C43-AAC5-7DB8965CA15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641" y="361775"/>
            <a:ext cx="5522062" cy="759194"/>
          </a:xfrm>
          <a:prstGeom prst="rect">
            <a:avLst/>
          </a:prstGeom>
        </p:spPr>
      </p:pic>
    </p:spTree>
    <p:extLst>
      <p:ext uri="{BB962C8B-B14F-4D97-AF65-F5344CB8AC3E}">
        <p14:creationId xmlns:p14="http://schemas.microsoft.com/office/powerpoint/2010/main" val="3150242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0663"/>
            <a:ext cx="10515600" cy="1325563"/>
          </a:xfrm>
        </p:spPr>
        <p:txBody>
          <a:bodyPr/>
          <a:lstStyle/>
          <a:p>
            <a:r>
              <a:rPr lang="en-GB" b="1" dirty="0">
                <a:solidFill>
                  <a:srgbClr val="7030A0"/>
                </a:solidFill>
                <a:latin typeface="+mn-lt"/>
              </a:rPr>
              <a:t>Additional Information</a:t>
            </a:r>
          </a:p>
        </p:txBody>
      </p:sp>
      <p:sp>
        <p:nvSpPr>
          <p:cNvPr id="3" name="Content Placeholder 2"/>
          <p:cNvSpPr>
            <a:spLocks noGrp="1"/>
          </p:cNvSpPr>
          <p:nvPr>
            <p:ph idx="1"/>
          </p:nvPr>
        </p:nvSpPr>
        <p:spPr>
          <a:xfrm>
            <a:off x="838200" y="2093912"/>
            <a:ext cx="10515600" cy="4627563"/>
          </a:xfrm>
        </p:spPr>
        <p:txBody>
          <a:bodyPr/>
          <a:lstStyle/>
          <a:p>
            <a:r>
              <a:rPr lang="en-GB" dirty="0"/>
              <a:t>Please note you may skip the additional contacts if you are unable to provide this information.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137" y="2974345"/>
            <a:ext cx="6439407" cy="3478842"/>
          </a:xfrm>
          <a:prstGeom prst="rect">
            <a:avLst/>
          </a:prstGeom>
        </p:spPr>
      </p:pic>
      <p:sp>
        <p:nvSpPr>
          <p:cNvPr id="5" name="Slide Number Placeholder 4"/>
          <p:cNvSpPr>
            <a:spLocks noGrp="1"/>
          </p:cNvSpPr>
          <p:nvPr>
            <p:ph type="sldNum" sz="quarter" idx="12"/>
          </p:nvPr>
        </p:nvSpPr>
        <p:spPr/>
        <p:txBody>
          <a:bodyPr/>
          <a:lstStyle/>
          <a:p>
            <a:fld id="{F01C7074-B41E-433B-8FDD-CE9535A288D0}" type="slidenum">
              <a:rPr lang="en-GB" smtClean="0"/>
              <a:t>15</a:t>
            </a:fld>
            <a:endParaRPr lang="en-GB"/>
          </a:p>
        </p:txBody>
      </p:sp>
      <p:sp>
        <p:nvSpPr>
          <p:cNvPr id="6" name="Rectangle 5">
            <a:extLst>
              <a:ext uri="{FF2B5EF4-FFF2-40B4-BE49-F238E27FC236}">
                <a16:creationId xmlns:a16="http://schemas.microsoft.com/office/drawing/2014/main" id="{0EF9084B-11BE-BC4C-B650-A9580025FFBC}"/>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7" name="Picture 6" descr="A picture containing drawing&#10;&#10;Description automatically generated">
            <a:extLst>
              <a:ext uri="{FF2B5EF4-FFF2-40B4-BE49-F238E27FC236}">
                <a16:creationId xmlns:a16="http://schemas.microsoft.com/office/drawing/2014/main" id="{24BF0DF1-75D0-3742-9559-22ADFE4FE8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641" y="361775"/>
            <a:ext cx="5522062" cy="759194"/>
          </a:xfrm>
          <a:prstGeom prst="rect">
            <a:avLst/>
          </a:prstGeom>
        </p:spPr>
      </p:pic>
    </p:spTree>
    <p:extLst>
      <p:ext uri="{BB962C8B-B14F-4D97-AF65-F5344CB8AC3E}">
        <p14:creationId xmlns:p14="http://schemas.microsoft.com/office/powerpoint/2010/main" val="2455953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4835" y="1120969"/>
            <a:ext cx="3932237" cy="1200150"/>
          </a:xfrm>
        </p:spPr>
        <p:txBody>
          <a:bodyPr/>
          <a:lstStyle/>
          <a:p>
            <a:r>
              <a:rPr lang="en-GB" b="1" dirty="0">
                <a:solidFill>
                  <a:srgbClr val="7030A0"/>
                </a:solidFill>
                <a:latin typeface="+mn-lt"/>
              </a:rPr>
              <a:t>Submitting your            on-line application</a:t>
            </a: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9345" r="9345"/>
          <a:stretch>
            <a:fillRect/>
          </a:stretch>
        </p:blipFill>
        <p:spPr>
          <a:xfrm>
            <a:off x="5236815" y="1428583"/>
            <a:ext cx="6955185" cy="5491877"/>
          </a:xfrm>
        </p:spPr>
      </p:pic>
      <p:sp>
        <p:nvSpPr>
          <p:cNvPr id="4" name="Text Placeholder 3"/>
          <p:cNvSpPr>
            <a:spLocks noGrp="1"/>
          </p:cNvSpPr>
          <p:nvPr>
            <p:ph type="body" sz="half" idx="2"/>
          </p:nvPr>
        </p:nvSpPr>
        <p:spPr>
          <a:xfrm>
            <a:off x="834835" y="2474808"/>
            <a:ext cx="3932237" cy="4211638"/>
          </a:xfrm>
        </p:spPr>
        <p:txBody>
          <a:bodyPr>
            <a:normAutofit fontScale="92500"/>
          </a:bodyPr>
          <a:lstStyle/>
          <a:p>
            <a:pPr marL="228600" lvl="0" indent="-228600">
              <a:buFont typeface="Arial" panose="020B0604020202020204" pitchFamily="34" charset="0"/>
              <a:buChar char="•"/>
            </a:pPr>
            <a:r>
              <a:rPr lang="en-GB" sz="2400" dirty="0">
                <a:solidFill>
                  <a:prstClr val="black"/>
                </a:solidFill>
              </a:rPr>
              <a:t>Before you submit, you will need to confirm that you have read and agree to the Terms &amp; Conditions of the Loan, and enter your password again to confirm you wish to apply.</a:t>
            </a:r>
          </a:p>
          <a:p>
            <a:pPr marL="228600" lvl="0" indent="-228600">
              <a:buFont typeface="Arial" panose="020B0604020202020204" pitchFamily="34" charset="0"/>
              <a:buChar char="•"/>
            </a:pPr>
            <a:r>
              <a:rPr lang="en-GB" sz="2400" dirty="0">
                <a:solidFill>
                  <a:prstClr val="black"/>
                </a:solidFill>
              </a:rPr>
              <a:t>This acts as an electronic signature, meaning you do not have to print off, sign and send to the SLC a hard copy of your declaration that you wish to apply for a Loan.</a:t>
            </a:r>
          </a:p>
          <a:p>
            <a:endParaRPr lang="en-GB" dirty="0"/>
          </a:p>
        </p:txBody>
      </p:sp>
      <p:sp>
        <p:nvSpPr>
          <p:cNvPr id="3" name="Slide Number Placeholder 2"/>
          <p:cNvSpPr>
            <a:spLocks noGrp="1"/>
          </p:cNvSpPr>
          <p:nvPr>
            <p:ph type="sldNum" sz="quarter" idx="12"/>
          </p:nvPr>
        </p:nvSpPr>
        <p:spPr/>
        <p:txBody>
          <a:bodyPr/>
          <a:lstStyle/>
          <a:p>
            <a:fld id="{F01C7074-B41E-433B-8FDD-CE9535A288D0}" type="slidenum">
              <a:rPr lang="en-GB" smtClean="0"/>
              <a:t>16</a:t>
            </a:fld>
            <a:endParaRPr lang="en-GB"/>
          </a:p>
        </p:txBody>
      </p:sp>
      <p:sp>
        <p:nvSpPr>
          <p:cNvPr id="6" name="Rectangle 5">
            <a:extLst>
              <a:ext uri="{FF2B5EF4-FFF2-40B4-BE49-F238E27FC236}">
                <a16:creationId xmlns:a16="http://schemas.microsoft.com/office/drawing/2014/main" id="{93A18CC8-E659-AB40-B3DE-513ED7DA3974}"/>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7" name="Picture 6" descr="A picture containing drawing&#10;&#10;Description automatically generated">
            <a:extLst>
              <a:ext uri="{FF2B5EF4-FFF2-40B4-BE49-F238E27FC236}">
                <a16:creationId xmlns:a16="http://schemas.microsoft.com/office/drawing/2014/main" id="{5D992116-BB60-4A42-974B-B749C30442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641" y="361775"/>
            <a:ext cx="5522062" cy="759194"/>
          </a:xfrm>
          <a:prstGeom prst="rect">
            <a:avLst/>
          </a:prstGeom>
        </p:spPr>
      </p:pic>
    </p:spTree>
    <p:extLst>
      <p:ext uri="{BB962C8B-B14F-4D97-AF65-F5344CB8AC3E}">
        <p14:creationId xmlns:p14="http://schemas.microsoft.com/office/powerpoint/2010/main" val="2304683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5458" y="1120969"/>
            <a:ext cx="10515600" cy="1325563"/>
          </a:xfrm>
        </p:spPr>
        <p:txBody>
          <a:bodyPr>
            <a:normAutofit/>
          </a:bodyPr>
          <a:lstStyle/>
          <a:p>
            <a:r>
              <a:rPr lang="en-GB" sz="4000" b="1" dirty="0">
                <a:solidFill>
                  <a:srgbClr val="7030A0"/>
                </a:solidFill>
                <a:latin typeface="+mn-lt"/>
              </a:rPr>
              <a:t>Submitting your paper application</a:t>
            </a:r>
          </a:p>
        </p:txBody>
      </p:sp>
      <p:sp>
        <p:nvSpPr>
          <p:cNvPr id="3" name="Content Placeholder 2"/>
          <p:cNvSpPr>
            <a:spLocks noGrp="1"/>
          </p:cNvSpPr>
          <p:nvPr>
            <p:ph idx="1"/>
          </p:nvPr>
        </p:nvSpPr>
        <p:spPr>
          <a:xfrm>
            <a:off x="835458" y="2557692"/>
            <a:ext cx="10515600" cy="4351338"/>
          </a:xfrm>
        </p:spPr>
        <p:txBody>
          <a:bodyPr>
            <a:normAutofit/>
          </a:bodyPr>
          <a:lstStyle/>
          <a:p>
            <a:r>
              <a:rPr lang="en-GB" dirty="0"/>
              <a:t>At the end of the paper application you must read the Terms and Conditions and complete the declaration at the foot of the page with your full name, your signature and the date, before sending the application off to the address at the bottom of the form:</a:t>
            </a:r>
          </a:p>
          <a:p>
            <a:r>
              <a:rPr lang="en-GB" dirty="0"/>
              <a:t>Advanced Learner Loans, PO Box 302, Darlington, DL1 9NQ </a:t>
            </a:r>
          </a:p>
          <a:p>
            <a:endParaRPr lang="en-GB" dirty="0"/>
          </a:p>
          <a:p>
            <a:pPr marL="0" indent="0">
              <a:buNone/>
            </a:pPr>
            <a:endParaRPr lang="en-GB" dirty="0"/>
          </a:p>
          <a:p>
            <a:pPr marL="0" indent="0">
              <a:buNone/>
            </a:pPr>
            <a:r>
              <a:rPr lang="en-GB" dirty="0"/>
              <a:t> </a:t>
            </a:r>
          </a:p>
        </p:txBody>
      </p:sp>
      <p:sp>
        <p:nvSpPr>
          <p:cNvPr id="4" name="Slide Number Placeholder 3"/>
          <p:cNvSpPr>
            <a:spLocks noGrp="1"/>
          </p:cNvSpPr>
          <p:nvPr>
            <p:ph type="sldNum" sz="quarter" idx="12"/>
          </p:nvPr>
        </p:nvSpPr>
        <p:spPr/>
        <p:txBody>
          <a:bodyPr/>
          <a:lstStyle/>
          <a:p>
            <a:fld id="{F01C7074-B41E-433B-8FDD-CE9535A288D0}" type="slidenum">
              <a:rPr lang="en-GB" smtClean="0"/>
              <a:t>17</a:t>
            </a:fld>
            <a:endParaRPr lang="en-GB"/>
          </a:p>
        </p:txBody>
      </p:sp>
      <p:sp>
        <p:nvSpPr>
          <p:cNvPr id="5" name="Rectangle 4">
            <a:extLst>
              <a:ext uri="{FF2B5EF4-FFF2-40B4-BE49-F238E27FC236}">
                <a16:creationId xmlns:a16="http://schemas.microsoft.com/office/drawing/2014/main" id="{1986EE9B-240C-E742-865A-92CE84B3F8CC}"/>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descr="A picture containing drawing&#10;&#10;Description automatically generated">
            <a:extLst>
              <a:ext uri="{FF2B5EF4-FFF2-40B4-BE49-F238E27FC236}">
                <a16:creationId xmlns:a16="http://schemas.microsoft.com/office/drawing/2014/main" id="{F1CC4ABC-6885-A445-9F94-716B01AD20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641" y="361775"/>
            <a:ext cx="5522062" cy="759194"/>
          </a:xfrm>
          <a:prstGeom prst="rect">
            <a:avLst/>
          </a:prstGeom>
        </p:spPr>
      </p:pic>
    </p:spTree>
    <p:extLst>
      <p:ext uri="{BB962C8B-B14F-4D97-AF65-F5344CB8AC3E}">
        <p14:creationId xmlns:p14="http://schemas.microsoft.com/office/powerpoint/2010/main" val="1036208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5458" y="1114554"/>
            <a:ext cx="10515600" cy="1325563"/>
          </a:xfrm>
        </p:spPr>
        <p:txBody>
          <a:bodyPr>
            <a:normAutofit/>
          </a:bodyPr>
          <a:lstStyle/>
          <a:p>
            <a:r>
              <a:rPr lang="en-GB" sz="3600" b="1" dirty="0">
                <a:solidFill>
                  <a:srgbClr val="7030A0"/>
                </a:solidFill>
                <a:latin typeface="+mn-lt"/>
              </a:rPr>
              <a:t>After Application…</a:t>
            </a:r>
          </a:p>
        </p:txBody>
      </p:sp>
      <p:sp>
        <p:nvSpPr>
          <p:cNvPr id="3" name="Content Placeholder 2"/>
          <p:cNvSpPr>
            <a:spLocks noGrp="1"/>
          </p:cNvSpPr>
          <p:nvPr>
            <p:ph idx="1"/>
          </p:nvPr>
        </p:nvSpPr>
        <p:spPr>
          <a:xfrm>
            <a:off x="838200" y="2440117"/>
            <a:ext cx="10515600" cy="4773166"/>
          </a:xfrm>
        </p:spPr>
        <p:txBody>
          <a:bodyPr>
            <a:normAutofit/>
          </a:bodyPr>
          <a:lstStyle/>
          <a:p>
            <a:r>
              <a:rPr lang="en-GB" sz="2100" dirty="0"/>
              <a:t>Keep a watch on your emails for information from the SLC to see whether your Loan has been approved and whether they need anything else from you. You can also log onto your SLC account to see progress of your loan application.</a:t>
            </a:r>
          </a:p>
          <a:p>
            <a:r>
              <a:rPr lang="en-GB" sz="2100" dirty="0"/>
              <a:t>The Advanced Learner Loan is paid directly to the College for your course fees once you start your course</a:t>
            </a:r>
          </a:p>
          <a:p>
            <a:r>
              <a:rPr lang="en-GB" sz="2100" dirty="0"/>
              <a:t>You have a 10 day cooling off period from the day you start the course, to cancel your loan without any fees being charged to you but you need to inform the College and the SLC within this period if you feel you wish to leave the course</a:t>
            </a:r>
          </a:p>
          <a:p>
            <a:r>
              <a:rPr lang="en-GB" sz="2100" dirty="0"/>
              <a:t>Once your application is approved, you may be entitled to assistance from the Advanced Learner Loan Bursary Fund in College. This is a means tested fund which supports students with travel expenses and childcare support. Contact: </a:t>
            </a:r>
            <a:r>
              <a:rPr lang="en-GB" sz="2100" b="1" dirty="0">
                <a:solidFill>
                  <a:srgbClr val="7030A0"/>
                </a:solidFill>
                <a:hlinkClick r:id="rId2">
                  <a:extLst>
                    <a:ext uri="{A12FA001-AC4F-418D-AE19-62706E023703}">
                      <ahyp:hlinkClr xmlns:ahyp="http://schemas.microsoft.com/office/drawing/2018/hyperlinkcolor" val="tx"/>
                    </a:ext>
                  </a:extLst>
                </a:hlinkClick>
              </a:rPr>
              <a:t>studentfinance@boltoncc.ac.uk</a:t>
            </a:r>
            <a:endParaRPr lang="en-GB" sz="2100" b="1" dirty="0">
              <a:solidFill>
                <a:srgbClr val="7030A0"/>
              </a:solidFill>
            </a:endParaRPr>
          </a:p>
        </p:txBody>
      </p:sp>
      <p:sp>
        <p:nvSpPr>
          <p:cNvPr id="4" name="Slide Number Placeholder 3"/>
          <p:cNvSpPr>
            <a:spLocks noGrp="1"/>
          </p:cNvSpPr>
          <p:nvPr>
            <p:ph type="sldNum" sz="quarter" idx="12"/>
          </p:nvPr>
        </p:nvSpPr>
        <p:spPr/>
        <p:txBody>
          <a:bodyPr/>
          <a:lstStyle/>
          <a:p>
            <a:fld id="{F01C7074-B41E-433B-8FDD-CE9535A288D0}" type="slidenum">
              <a:rPr lang="en-GB" smtClean="0"/>
              <a:t>18</a:t>
            </a:fld>
            <a:endParaRPr lang="en-GB"/>
          </a:p>
        </p:txBody>
      </p:sp>
      <p:sp>
        <p:nvSpPr>
          <p:cNvPr id="5" name="Rectangle 4">
            <a:extLst>
              <a:ext uri="{FF2B5EF4-FFF2-40B4-BE49-F238E27FC236}">
                <a16:creationId xmlns:a16="http://schemas.microsoft.com/office/drawing/2014/main" id="{8272412C-DC9C-F843-B808-1C63392DD2E8}"/>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descr="A picture containing drawing&#10;&#10;Description automatically generated">
            <a:extLst>
              <a:ext uri="{FF2B5EF4-FFF2-40B4-BE49-F238E27FC236}">
                <a16:creationId xmlns:a16="http://schemas.microsoft.com/office/drawing/2014/main" id="{9F75A89D-8768-D540-9F32-622DE776694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641" y="361775"/>
            <a:ext cx="5522062" cy="759194"/>
          </a:xfrm>
          <a:prstGeom prst="rect">
            <a:avLst/>
          </a:prstGeom>
        </p:spPr>
      </p:pic>
    </p:spTree>
    <p:extLst>
      <p:ext uri="{BB962C8B-B14F-4D97-AF65-F5344CB8AC3E}">
        <p14:creationId xmlns:p14="http://schemas.microsoft.com/office/powerpoint/2010/main" val="1870912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5458" y="1228481"/>
            <a:ext cx="10515600" cy="1325563"/>
          </a:xfrm>
        </p:spPr>
        <p:txBody>
          <a:bodyPr/>
          <a:lstStyle/>
          <a:p>
            <a:r>
              <a:rPr lang="en-GB" b="1" dirty="0">
                <a:solidFill>
                  <a:srgbClr val="7030A0"/>
                </a:solidFill>
                <a:latin typeface="+mn-lt"/>
              </a:rPr>
              <a:t>How will I pay back the Loan?</a:t>
            </a:r>
          </a:p>
        </p:txBody>
      </p:sp>
      <p:sp>
        <p:nvSpPr>
          <p:cNvPr id="3" name="Content Placeholder 2"/>
          <p:cNvSpPr>
            <a:spLocks noGrp="1"/>
          </p:cNvSpPr>
          <p:nvPr>
            <p:ph idx="1"/>
          </p:nvPr>
        </p:nvSpPr>
        <p:spPr>
          <a:xfrm>
            <a:off x="838200" y="2557692"/>
            <a:ext cx="10515600" cy="4351338"/>
          </a:xfrm>
        </p:spPr>
        <p:txBody>
          <a:bodyPr>
            <a:normAutofit/>
          </a:bodyPr>
          <a:lstStyle/>
          <a:p>
            <a:r>
              <a:rPr lang="en-GB" sz="2400" dirty="0"/>
              <a:t>You don’t have to pay any of your loan back until you’ve started earning over £25,000 a year. Payments are taken from your wage automatically.</a:t>
            </a:r>
          </a:p>
          <a:p>
            <a:r>
              <a:rPr lang="en-GB" sz="2400" dirty="0"/>
              <a:t>If you leave or change course after two weeks or more, you’ll have to pay back the Student Loans Company any money that was paid to the college. </a:t>
            </a:r>
            <a:r>
              <a:rPr lang="en-GB" sz="2400" dirty="0">
                <a:solidFill>
                  <a:srgbClr val="7030A0"/>
                </a:solidFill>
              </a:rPr>
              <a:t>You will also be liable to pay the College the full cost of your course if you do not complete.</a:t>
            </a:r>
          </a:p>
          <a:p>
            <a:r>
              <a:rPr lang="en-GB" sz="2400" dirty="0"/>
              <a:t>You can choose to pay off some or all of your loan at any time with no extra charge.</a:t>
            </a:r>
          </a:p>
          <a:p>
            <a:r>
              <a:rPr lang="en-GB" sz="2400" dirty="0"/>
              <a:t>Any outstanding balance is automatically written off 30 years after your scheduled qualification end date.</a:t>
            </a:r>
          </a:p>
        </p:txBody>
      </p:sp>
      <p:sp>
        <p:nvSpPr>
          <p:cNvPr id="4" name="Slide Number Placeholder 3"/>
          <p:cNvSpPr>
            <a:spLocks noGrp="1"/>
          </p:cNvSpPr>
          <p:nvPr>
            <p:ph type="sldNum" sz="quarter" idx="12"/>
          </p:nvPr>
        </p:nvSpPr>
        <p:spPr/>
        <p:txBody>
          <a:bodyPr/>
          <a:lstStyle/>
          <a:p>
            <a:fld id="{F01C7074-B41E-433B-8FDD-CE9535A288D0}" type="slidenum">
              <a:rPr lang="en-GB" smtClean="0"/>
              <a:t>19</a:t>
            </a:fld>
            <a:endParaRPr lang="en-GB"/>
          </a:p>
        </p:txBody>
      </p:sp>
      <p:sp>
        <p:nvSpPr>
          <p:cNvPr id="5" name="Rectangle 4">
            <a:extLst>
              <a:ext uri="{FF2B5EF4-FFF2-40B4-BE49-F238E27FC236}">
                <a16:creationId xmlns:a16="http://schemas.microsoft.com/office/drawing/2014/main" id="{77985A06-2758-B548-9F30-DDD2DE1013D0}"/>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descr="A picture containing drawing&#10;&#10;Description automatically generated">
            <a:extLst>
              <a:ext uri="{FF2B5EF4-FFF2-40B4-BE49-F238E27FC236}">
                <a16:creationId xmlns:a16="http://schemas.microsoft.com/office/drawing/2014/main" id="{9666B519-7933-FF4D-8743-3771AF1F5F1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641" y="361775"/>
            <a:ext cx="5522062" cy="759194"/>
          </a:xfrm>
          <a:prstGeom prst="rect">
            <a:avLst/>
          </a:prstGeom>
        </p:spPr>
      </p:pic>
    </p:spTree>
    <p:extLst>
      <p:ext uri="{BB962C8B-B14F-4D97-AF65-F5344CB8AC3E}">
        <p14:creationId xmlns:p14="http://schemas.microsoft.com/office/powerpoint/2010/main" val="3520194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686" y="702877"/>
            <a:ext cx="11296106" cy="1325563"/>
          </a:xfrm>
        </p:spPr>
        <p:txBody>
          <a:bodyPr>
            <a:normAutofit/>
          </a:bodyPr>
          <a:lstStyle/>
          <a:p>
            <a:r>
              <a:rPr lang="en-GB" sz="4000" b="1" dirty="0">
                <a:solidFill>
                  <a:srgbClr val="7030A0"/>
                </a:solidFill>
                <a:latin typeface="+mn-lt"/>
              </a:rPr>
              <a:t>Before we start… some basic information &amp; advice</a:t>
            </a:r>
          </a:p>
        </p:txBody>
      </p:sp>
      <p:sp>
        <p:nvSpPr>
          <p:cNvPr id="3" name="Content Placeholder 2"/>
          <p:cNvSpPr>
            <a:spLocks noGrp="1"/>
          </p:cNvSpPr>
          <p:nvPr>
            <p:ph idx="1"/>
          </p:nvPr>
        </p:nvSpPr>
        <p:spPr>
          <a:xfrm>
            <a:off x="838200" y="1951256"/>
            <a:ext cx="10515600" cy="4351338"/>
          </a:xfrm>
        </p:spPr>
        <p:txBody>
          <a:bodyPr>
            <a:normAutofit fontScale="92500" lnSpcReduction="10000"/>
          </a:bodyPr>
          <a:lstStyle/>
          <a:p>
            <a:r>
              <a:rPr lang="en-GB" b="1" dirty="0">
                <a:solidFill>
                  <a:srgbClr val="7030A0"/>
                </a:solidFill>
              </a:rPr>
              <a:t>No-one has to get an Advanced Learner Loan!</a:t>
            </a:r>
          </a:p>
          <a:p>
            <a:r>
              <a:rPr lang="en-GB" dirty="0"/>
              <a:t>If you are unsure about taking out a loan or you want to seek advice about options that might be open to you, contact The Money Advice Service. This is an organisation which has been established by the UK government and can offer you free, impartial money advice. Visit their website: </a:t>
            </a:r>
            <a:r>
              <a:rPr lang="en-GB" b="1" dirty="0">
                <a:solidFill>
                  <a:srgbClr val="7030A0"/>
                </a:solidFill>
              </a:rPr>
              <a:t>https://www.moneyadviceservice.org.uk/en/articles/how-to-work-out-the-true-cost-of-borrowing</a:t>
            </a:r>
          </a:p>
          <a:p>
            <a:r>
              <a:rPr lang="en-GB" dirty="0"/>
              <a:t>If you are unsure about your course choice, you can find information and advice from the National Careers Service on 0800 100 900 or on their website: </a:t>
            </a:r>
            <a:r>
              <a:rPr lang="en-GB" b="1" dirty="0">
                <a:solidFill>
                  <a:srgbClr val="7030A0"/>
                </a:solidFill>
              </a:rPr>
              <a:t>https://nationalcareers.service.gov.uk/ </a:t>
            </a:r>
          </a:p>
          <a:p>
            <a:r>
              <a:rPr lang="en-GB" dirty="0"/>
              <a:t>Course advice is also available from the Student Experience Team in College. Contact us </a:t>
            </a:r>
            <a:r>
              <a:rPr lang="en-GB" b="1" dirty="0">
                <a:solidFill>
                  <a:srgbClr val="7030A0"/>
                </a:solidFill>
              </a:rPr>
              <a:t>studentservices.email@boltoncc.ac.uk</a:t>
            </a:r>
          </a:p>
          <a:p>
            <a:endParaRPr lang="en-GB" dirty="0"/>
          </a:p>
        </p:txBody>
      </p:sp>
      <p:sp>
        <p:nvSpPr>
          <p:cNvPr id="4" name="Slide Number Placeholder 3"/>
          <p:cNvSpPr>
            <a:spLocks noGrp="1"/>
          </p:cNvSpPr>
          <p:nvPr>
            <p:ph type="sldNum" sz="quarter" idx="12"/>
          </p:nvPr>
        </p:nvSpPr>
        <p:spPr/>
        <p:txBody>
          <a:bodyPr/>
          <a:lstStyle/>
          <a:p>
            <a:fld id="{F01C7074-B41E-433B-8FDD-CE9535A288D0}" type="slidenum">
              <a:rPr lang="en-GB" smtClean="0"/>
              <a:t>2</a:t>
            </a:fld>
            <a:endParaRPr lang="en-GB"/>
          </a:p>
        </p:txBody>
      </p:sp>
      <p:sp>
        <p:nvSpPr>
          <p:cNvPr id="5" name="Rectangle 4">
            <a:extLst>
              <a:ext uri="{FF2B5EF4-FFF2-40B4-BE49-F238E27FC236}">
                <a16:creationId xmlns:a16="http://schemas.microsoft.com/office/drawing/2014/main" id="{DD527879-1C09-3548-B99E-B779672CE344}"/>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descr="A picture containing drawing&#10;&#10;Description automatically generated">
            <a:extLst>
              <a:ext uri="{FF2B5EF4-FFF2-40B4-BE49-F238E27FC236}">
                <a16:creationId xmlns:a16="http://schemas.microsoft.com/office/drawing/2014/main" id="{9A31E443-F7F1-F84C-9DE1-E3C083F08F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208" y="175809"/>
            <a:ext cx="5522062" cy="759194"/>
          </a:xfrm>
          <a:prstGeom prst="rect">
            <a:avLst/>
          </a:prstGeom>
        </p:spPr>
      </p:pic>
    </p:spTree>
    <p:extLst>
      <p:ext uri="{BB962C8B-B14F-4D97-AF65-F5344CB8AC3E}">
        <p14:creationId xmlns:p14="http://schemas.microsoft.com/office/powerpoint/2010/main" val="227547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5458" y="1411075"/>
            <a:ext cx="10515600" cy="1325563"/>
          </a:xfrm>
        </p:spPr>
        <p:txBody>
          <a:bodyPr/>
          <a:lstStyle/>
          <a:p>
            <a:r>
              <a:rPr lang="en-GB" b="1" dirty="0">
                <a:solidFill>
                  <a:srgbClr val="7030A0"/>
                </a:solidFill>
                <a:latin typeface="+mn-lt"/>
              </a:rPr>
              <a:t>If you  do decide to apply for an Advanced Learner Loan…</a:t>
            </a:r>
          </a:p>
        </p:txBody>
      </p:sp>
      <p:sp>
        <p:nvSpPr>
          <p:cNvPr id="3" name="Content Placeholder 2"/>
          <p:cNvSpPr>
            <a:spLocks noGrp="1"/>
          </p:cNvSpPr>
          <p:nvPr>
            <p:ph idx="1"/>
          </p:nvPr>
        </p:nvSpPr>
        <p:spPr>
          <a:xfrm>
            <a:off x="835458" y="1598630"/>
            <a:ext cx="10515600" cy="4703964"/>
          </a:xfrm>
        </p:spPr>
        <p:txBody>
          <a:bodyPr>
            <a:normAutofit/>
          </a:bodyPr>
          <a:lstStyle/>
          <a:p>
            <a:endParaRPr lang="en-GB" dirty="0"/>
          </a:p>
          <a:p>
            <a:endParaRPr lang="en-GB" dirty="0"/>
          </a:p>
          <a:p>
            <a:endParaRPr lang="en-GB" dirty="0"/>
          </a:p>
          <a:p>
            <a:r>
              <a:rPr lang="en-GB" dirty="0"/>
              <a:t>It is essential that you visit the following website for more information and to make an application for the Advanced Learner Loan: </a:t>
            </a:r>
            <a:r>
              <a:rPr lang="en-GB" b="1" dirty="0">
                <a:solidFill>
                  <a:srgbClr val="7030A0"/>
                </a:solidFill>
                <a:hlinkClick r:id="rId2">
                  <a:extLst>
                    <a:ext uri="{A12FA001-AC4F-418D-AE19-62706E023703}">
                      <ahyp:hlinkClr xmlns:ahyp="http://schemas.microsoft.com/office/drawing/2018/hyperlinkcolor" val="tx"/>
                    </a:ext>
                  </a:extLst>
                </a:hlinkClick>
              </a:rPr>
              <a:t>https://www.gov.uk/advanced-learner-loan</a:t>
            </a:r>
            <a:endParaRPr lang="en-GB" b="1" dirty="0">
              <a:solidFill>
                <a:srgbClr val="7030A0"/>
              </a:solidFill>
            </a:endParaRPr>
          </a:p>
          <a:p>
            <a:pPr marL="0" indent="0">
              <a:buNone/>
            </a:pPr>
            <a:endParaRPr lang="en-GB" dirty="0">
              <a:solidFill>
                <a:srgbClr val="FF0000"/>
              </a:solidFill>
            </a:endParaRPr>
          </a:p>
          <a:p>
            <a:pPr marL="0" indent="0">
              <a:buNone/>
            </a:pPr>
            <a:endParaRPr lang="en-GB" dirty="0"/>
          </a:p>
        </p:txBody>
      </p:sp>
      <p:sp>
        <p:nvSpPr>
          <p:cNvPr id="4" name="Slide Number Placeholder 3"/>
          <p:cNvSpPr>
            <a:spLocks noGrp="1"/>
          </p:cNvSpPr>
          <p:nvPr>
            <p:ph type="sldNum" sz="quarter" idx="12"/>
          </p:nvPr>
        </p:nvSpPr>
        <p:spPr/>
        <p:txBody>
          <a:bodyPr/>
          <a:lstStyle/>
          <a:p>
            <a:fld id="{F01C7074-B41E-433B-8FDD-CE9535A288D0}" type="slidenum">
              <a:rPr lang="en-GB" smtClean="0"/>
              <a:t>3</a:t>
            </a:fld>
            <a:endParaRPr lang="en-GB"/>
          </a:p>
        </p:txBody>
      </p:sp>
      <p:sp>
        <p:nvSpPr>
          <p:cNvPr id="5" name="Rectangle 4">
            <a:extLst>
              <a:ext uri="{FF2B5EF4-FFF2-40B4-BE49-F238E27FC236}">
                <a16:creationId xmlns:a16="http://schemas.microsoft.com/office/drawing/2014/main" id="{6B82694A-CC0F-5542-B920-464C75D722DD}"/>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descr="A picture containing drawing&#10;&#10;Description automatically generated">
            <a:extLst>
              <a:ext uri="{FF2B5EF4-FFF2-40B4-BE49-F238E27FC236}">
                <a16:creationId xmlns:a16="http://schemas.microsoft.com/office/drawing/2014/main" id="{FB75F000-03FF-4540-A62A-217C196D21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641" y="267185"/>
            <a:ext cx="5522062" cy="759194"/>
          </a:xfrm>
          <a:prstGeom prst="rect">
            <a:avLst/>
          </a:prstGeom>
        </p:spPr>
      </p:pic>
    </p:spTree>
    <p:extLst>
      <p:ext uri="{BB962C8B-B14F-4D97-AF65-F5344CB8AC3E}">
        <p14:creationId xmlns:p14="http://schemas.microsoft.com/office/powerpoint/2010/main" val="819787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47380"/>
            <a:ext cx="10515600" cy="1445989"/>
          </a:xfrm>
        </p:spPr>
        <p:txBody>
          <a:bodyPr>
            <a:normAutofit fontScale="90000"/>
          </a:bodyPr>
          <a:lstStyle/>
          <a:p>
            <a:br>
              <a:rPr lang="en-GB" dirty="0"/>
            </a:br>
            <a:r>
              <a:rPr lang="en-GB" b="1" dirty="0">
                <a:solidFill>
                  <a:srgbClr val="7030A0"/>
                </a:solidFill>
                <a:latin typeface="+mn-lt"/>
              </a:rPr>
              <a:t>Check you are </a:t>
            </a:r>
            <a:r>
              <a:rPr lang="en-GB" b="1" u="sng" dirty="0">
                <a:solidFill>
                  <a:srgbClr val="7030A0"/>
                </a:solidFill>
                <a:latin typeface="+mn-lt"/>
              </a:rPr>
              <a:t>eligible</a:t>
            </a:r>
            <a:r>
              <a:rPr lang="en-GB" b="1" dirty="0">
                <a:solidFill>
                  <a:srgbClr val="7030A0"/>
                </a:solidFill>
                <a:latin typeface="+mn-lt"/>
              </a:rPr>
              <a:t> for an Advanced Learner Loan</a:t>
            </a:r>
            <a:br>
              <a:rPr lang="en-GB" dirty="0"/>
            </a:br>
            <a:endParaRPr lang="en-GB" dirty="0"/>
          </a:p>
        </p:txBody>
      </p:sp>
      <p:sp>
        <p:nvSpPr>
          <p:cNvPr id="3" name="Content Placeholder 2"/>
          <p:cNvSpPr>
            <a:spLocks noGrp="1"/>
          </p:cNvSpPr>
          <p:nvPr>
            <p:ph idx="1"/>
          </p:nvPr>
        </p:nvSpPr>
        <p:spPr>
          <a:xfrm>
            <a:off x="838200" y="3019780"/>
            <a:ext cx="10515600" cy="2972023"/>
          </a:xfrm>
        </p:spPr>
        <p:txBody>
          <a:bodyPr>
            <a:normAutofit fontScale="92500" lnSpcReduction="10000"/>
          </a:bodyPr>
          <a:lstStyle/>
          <a:p>
            <a:r>
              <a:rPr lang="en-GB" dirty="0"/>
              <a:t>Loan eligibility does not depend on your income and there are no credit checks</a:t>
            </a:r>
          </a:p>
          <a:p>
            <a:r>
              <a:rPr lang="en-GB" dirty="0"/>
              <a:t>Checkout the above website to confirm that you qualify  – </a:t>
            </a:r>
            <a:r>
              <a:rPr lang="en-GB" b="1" dirty="0">
                <a:solidFill>
                  <a:srgbClr val="7030A0"/>
                </a:solidFill>
              </a:rPr>
              <a:t>your age and your nationality/ residency status</a:t>
            </a:r>
            <a:r>
              <a:rPr lang="en-GB" dirty="0"/>
              <a:t> (if you do not fit these criteria, please do not apply)</a:t>
            </a:r>
          </a:p>
          <a:p>
            <a:r>
              <a:rPr lang="en-GB" dirty="0"/>
              <a:t>You must also have an offer of a place on a course which is eligible to be funded by an Advanced Learner Loan - </a:t>
            </a:r>
            <a:r>
              <a:rPr lang="en-GB" b="1" dirty="0">
                <a:solidFill>
                  <a:srgbClr val="7030A0"/>
                </a:solidFill>
              </a:rPr>
              <a:t>this is part of your interview process with the Course Tutor at Bolton College </a:t>
            </a:r>
          </a:p>
          <a:p>
            <a:endParaRPr lang="en-GB" dirty="0"/>
          </a:p>
        </p:txBody>
      </p:sp>
      <p:sp>
        <p:nvSpPr>
          <p:cNvPr id="4" name="Slide Number Placeholder 3"/>
          <p:cNvSpPr>
            <a:spLocks noGrp="1"/>
          </p:cNvSpPr>
          <p:nvPr>
            <p:ph type="sldNum" sz="quarter" idx="12"/>
          </p:nvPr>
        </p:nvSpPr>
        <p:spPr/>
        <p:txBody>
          <a:bodyPr/>
          <a:lstStyle/>
          <a:p>
            <a:fld id="{F01C7074-B41E-433B-8FDD-CE9535A288D0}" type="slidenum">
              <a:rPr lang="en-GB" smtClean="0"/>
              <a:t>4</a:t>
            </a:fld>
            <a:endParaRPr lang="en-GB"/>
          </a:p>
        </p:txBody>
      </p:sp>
      <p:sp>
        <p:nvSpPr>
          <p:cNvPr id="5" name="Rectangle 4">
            <a:extLst>
              <a:ext uri="{FF2B5EF4-FFF2-40B4-BE49-F238E27FC236}">
                <a16:creationId xmlns:a16="http://schemas.microsoft.com/office/drawing/2014/main" id="{AB3C5E8F-3264-8247-B108-6E2EE3E43707}"/>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descr="A picture containing drawing&#10;&#10;Description automatically generated">
            <a:extLst>
              <a:ext uri="{FF2B5EF4-FFF2-40B4-BE49-F238E27FC236}">
                <a16:creationId xmlns:a16="http://schemas.microsoft.com/office/drawing/2014/main" id="{853D1F34-1534-D044-A8EB-66A1ADB999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641" y="361775"/>
            <a:ext cx="5522062" cy="759194"/>
          </a:xfrm>
          <a:prstGeom prst="rect">
            <a:avLst/>
          </a:prstGeom>
        </p:spPr>
      </p:pic>
    </p:spTree>
    <p:extLst>
      <p:ext uri="{BB962C8B-B14F-4D97-AF65-F5344CB8AC3E}">
        <p14:creationId xmlns:p14="http://schemas.microsoft.com/office/powerpoint/2010/main" val="127314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6214"/>
            <a:ext cx="10515600" cy="901520"/>
          </a:xfrm>
        </p:spPr>
        <p:txBody>
          <a:bodyPr>
            <a:normAutofit fontScale="90000"/>
          </a:bodyPr>
          <a:lstStyle/>
          <a:p>
            <a:br>
              <a:rPr lang="en-GB" b="1" dirty="0"/>
            </a:br>
            <a:r>
              <a:rPr lang="en-GB" b="1" dirty="0">
                <a:solidFill>
                  <a:srgbClr val="7030A0"/>
                </a:solidFill>
                <a:latin typeface="+mn-lt"/>
              </a:rPr>
              <a:t>Before You Apply…</a:t>
            </a:r>
            <a:br>
              <a:rPr lang="en-GB" b="1" dirty="0"/>
            </a:br>
            <a:endParaRPr lang="en-GB" b="1" dirty="0"/>
          </a:p>
        </p:txBody>
      </p:sp>
      <p:sp>
        <p:nvSpPr>
          <p:cNvPr id="3" name="Content Placeholder 2"/>
          <p:cNvSpPr>
            <a:spLocks noGrp="1"/>
          </p:cNvSpPr>
          <p:nvPr>
            <p:ph idx="1"/>
          </p:nvPr>
        </p:nvSpPr>
        <p:spPr>
          <a:xfrm>
            <a:off x="838200" y="1197734"/>
            <a:ext cx="10515600" cy="5499279"/>
          </a:xfrm>
        </p:spPr>
        <p:txBody>
          <a:bodyPr>
            <a:normAutofit/>
          </a:bodyPr>
          <a:lstStyle/>
          <a:p>
            <a:pPr marL="0" indent="0">
              <a:buNone/>
            </a:pPr>
            <a:r>
              <a:rPr lang="en-GB" sz="2000" b="1" dirty="0"/>
              <a:t>You will require all the essential documentation listed below to hand:</a:t>
            </a:r>
            <a:endParaRPr lang="en-GB" sz="2000" dirty="0"/>
          </a:p>
          <a:p>
            <a:pPr marL="514350" indent="-514350">
              <a:buAutoNum type="alphaLcParenR"/>
            </a:pPr>
            <a:r>
              <a:rPr lang="en-GB" sz="2000" dirty="0"/>
              <a:t>Your </a:t>
            </a:r>
            <a:r>
              <a:rPr lang="en-GB" sz="2000" b="1" dirty="0">
                <a:solidFill>
                  <a:srgbClr val="7030A0"/>
                </a:solidFill>
              </a:rPr>
              <a:t>Learning and Funding Letter </a:t>
            </a:r>
            <a:br>
              <a:rPr lang="en-GB" sz="2000" b="1" dirty="0">
                <a:solidFill>
                  <a:srgbClr val="7030A0"/>
                </a:solidFill>
              </a:rPr>
            </a:br>
            <a:r>
              <a:rPr lang="en-GB" sz="2000" dirty="0"/>
              <a:t>We will provide this to you once you have enrolled onto an eligible course. You will receive a copy by email, and another copy will be on your Learner Hub account in your Report History. </a:t>
            </a:r>
          </a:p>
          <a:p>
            <a:pPr marL="514350" indent="-514350">
              <a:buAutoNum type="alphaLcParenR"/>
            </a:pPr>
            <a:r>
              <a:rPr lang="en-GB" sz="2000" dirty="0"/>
              <a:t>Your </a:t>
            </a:r>
            <a:r>
              <a:rPr lang="en-GB" sz="2000" b="1" dirty="0">
                <a:solidFill>
                  <a:srgbClr val="7030A0"/>
                </a:solidFill>
              </a:rPr>
              <a:t>National Insurance Number</a:t>
            </a:r>
          </a:p>
          <a:p>
            <a:pPr marL="514350" indent="-514350">
              <a:buAutoNum type="alphaLcParenR"/>
            </a:pPr>
            <a:r>
              <a:rPr lang="en-GB" sz="2000" dirty="0"/>
              <a:t>Your</a:t>
            </a:r>
            <a:r>
              <a:rPr lang="en-GB" sz="2000" dirty="0">
                <a:solidFill>
                  <a:srgbClr val="FF0000"/>
                </a:solidFill>
              </a:rPr>
              <a:t> </a:t>
            </a:r>
            <a:r>
              <a:rPr lang="en-GB" sz="2000" b="1" dirty="0">
                <a:solidFill>
                  <a:srgbClr val="7030A0"/>
                </a:solidFill>
              </a:rPr>
              <a:t>Proof of Identity  </a:t>
            </a:r>
            <a:r>
              <a:rPr lang="en-GB" sz="2000" dirty="0"/>
              <a:t>- If you are a UK national, complete your UK passport details in your application as proof of identity </a:t>
            </a:r>
            <a:br>
              <a:rPr lang="en-GB" sz="2000" dirty="0"/>
            </a:br>
            <a:br>
              <a:rPr lang="en-GB" sz="2000" dirty="0"/>
            </a:br>
            <a:r>
              <a:rPr lang="en-GB" sz="2000" dirty="0"/>
              <a:t>If you do not have a UK passport (or it has expired), you will need to send your original birth or adoption certificate as proof of identity</a:t>
            </a:r>
          </a:p>
          <a:p>
            <a:pPr marL="0" indent="0">
              <a:buNone/>
            </a:pPr>
            <a:r>
              <a:rPr lang="en-GB" sz="2000" dirty="0"/>
              <a:t>If you’re from an EU country, send your EU passport or identity card the first time you apply. Use the ‘Evidence return form’ </a:t>
            </a:r>
            <a:r>
              <a:rPr lang="en-GB" sz="2000" dirty="0">
                <a:hlinkClick r:id="rId2"/>
              </a:rPr>
              <a:t>Advanced Learner Loan Evidence Return Form (publishing.service.gov.uk)</a:t>
            </a:r>
            <a:r>
              <a:rPr lang="en-GB" sz="2000" dirty="0"/>
              <a:t>  if you need to send extra information to support your application, such as proof of residency status.</a:t>
            </a:r>
          </a:p>
          <a:p>
            <a:pPr marL="0" indent="0">
              <a:buNone/>
            </a:pPr>
            <a:r>
              <a:rPr lang="en-GB" sz="2000" dirty="0"/>
              <a:t>NB: The Student Loans Company </a:t>
            </a:r>
            <a:r>
              <a:rPr lang="en-GB" sz="2000" b="1" u="sng" dirty="0">
                <a:solidFill>
                  <a:srgbClr val="7030A0"/>
                </a:solidFill>
              </a:rPr>
              <a:t>do not </a:t>
            </a:r>
            <a:r>
              <a:rPr lang="en-GB" sz="2000" dirty="0"/>
              <a:t>accept driving licences, out of date passports or any other form of proof of ID.</a:t>
            </a:r>
          </a:p>
          <a:p>
            <a:pPr marL="0" indent="0">
              <a:buNone/>
            </a:pPr>
            <a:endParaRPr lang="en-GB" dirty="0"/>
          </a:p>
          <a:p>
            <a:pPr marL="0" indent="0">
              <a:buNone/>
            </a:pPr>
            <a:endParaRPr lang="en-GB" dirty="0"/>
          </a:p>
          <a:p>
            <a:pPr marL="514350" indent="-514350">
              <a:buAutoNum type="alphaLcParenR"/>
            </a:pPr>
            <a:endParaRPr lang="en-GB" dirty="0"/>
          </a:p>
        </p:txBody>
      </p:sp>
      <p:sp>
        <p:nvSpPr>
          <p:cNvPr id="4" name="Slide Number Placeholder 3"/>
          <p:cNvSpPr>
            <a:spLocks noGrp="1"/>
          </p:cNvSpPr>
          <p:nvPr>
            <p:ph type="sldNum" sz="quarter" idx="12"/>
          </p:nvPr>
        </p:nvSpPr>
        <p:spPr/>
        <p:txBody>
          <a:bodyPr/>
          <a:lstStyle/>
          <a:p>
            <a:fld id="{F01C7074-B41E-433B-8FDD-CE9535A288D0}" type="slidenum">
              <a:rPr lang="en-GB" smtClean="0"/>
              <a:t>5</a:t>
            </a:fld>
            <a:endParaRPr lang="en-GB"/>
          </a:p>
        </p:txBody>
      </p:sp>
      <p:sp>
        <p:nvSpPr>
          <p:cNvPr id="5" name="Rectangle 4">
            <a:extLst>
              <a:ext uri="{FF2B5EF4-FFF2-40B4-BE49-F238E27FC236}">
                <a16:creationId xmlns:a16="http://schemas.microsoft.com/office/drawing/2014/main" id="{FD50FD7C-24DB-B846-9F9D-8412B562945A}"/>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568643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5458" y="1450858"/>
            <a:ext cx="10515600" cy="1055107"/>
          </a:xfrm>
        </p:spPr>
        <p:txBody>
          <a:bodyPr>
            <a:normAutofit/>
          </a:bodyPr>
          <a:lstStyle/>
          <a:p>
            <a:r>
              <a:rPr lang="en-GB" sz="3600" b="1" dirty="0">
                <a:solidFill>
                  <a:srgbClr val="7030A0"/>
                </a:solidFill>
                <a:latin typeface="+mn-lt"/>
              </a:rPr>
              <a:t>How to Apply for an Advanced Learner Loan (</a:t>
            </a:r>
            <a:r>
              <a:rPr lang="en-GB" sz="3600" b="1" dirty="0" err="1">
                <a:solidFill>
                  <a:srgbClr val="7030A0"/>
                </a:solidFill>
                <a:latin typeface="+mn-lt"/>
              </a:rPr>
              <a:t>pt</a:t>
            </a:r>
            <a:r>
              <a:rPr lang="en-GB" sz="3600" b="1" dirty="0">
                <a:solidFill>
                  <a:srgbClr val="7030A0"/>
                </a:solidFill>
                <a:latin typeface="+mn-lt"/>
              </a:rPr>
              <a:t> 1)</a:t>
            </a:r>
          </a:p>
        </p:txBody>
      </p:sp>
      <p:sp>
        <p:nvSpPr>
          <p:cNvPr id="3" name="Content Placeholder 2"/>
          <p:cNvSpPr>
            <a:spLocks noGrp="1"/>
          </p:cNvSpPr>
          <p:nvPr>
            <p:ph idx="1"/>
          </p:nvPr>
        </p:nvSpPr>
        <p:spPr>
          <a:xfrm>
            <a:off x="835458" y="2693520"/>
            <a:ext cx="10515600" cy="4219575"/>
          </a:xfrm>
        </p:spPr>
        <p:txBody>
          <a:bodyPr>
            <a:normAutofit/>
          </a:bodyPr>
          <a:lstStyle/>
          <a:p>
            <a:r>
              <a:rPr lang="en-GB" dirty="0"/>
              <a:t>Use: </a:t>
            </a:r>
            <a:r>
              <a:rPr lang="en-GB" b="1" dirty="0">
                <a:solidFill>
                  <a:srgbClr val="7030A0"/>
                </a:solidFill>
                <a:hlinkClick r:id="rId2">
                  <a:extLst>
                    <a:ext uri="{A12FA001-AC4F-418D-AE19-62706E023703}">
                      <ahyp:hlinkClr xmlns:ahyp="http://schemas.microsoft.com/office/drawing/2018/hyperlinkcolor" val="tx"/>
                    </a:ext>
                  </a:extLst>
                </a:hlinkClick>
              </a:rPr>
              <a:t>https://www.gov.uk/advanced-learner-loan/how-to-apply</a:t>
            </a:r>
            <a:endParaRPr lang="en-GB" b="1" dirty="0">
              <a:solidFill>
                <a:srgbClr val="7030A0"/>
              </a:solidFill>
            </a:endParaRPr>
          </a:p>
          <a:p>
            <a:r>
              <a:rPr lang="en-GB" dirty="0"/>
              <a:t>You can apply online or download a paper copy of the application form.</a:t>
            </a:r>
          </a:p>
          <a:p>
            <a:r>
              <a:rPr lang="en-GB" dirty="0"/>
              <a:t>When applying on line you will firstly have to create an account with the Student Loans Company (SLC)</a:t>
            </a:r>
          </a:p>
          <a:p>
            <a:r>
              <a:rPr lang="en-GB" dirty="0"/>
              <a:t>To create an account - you will need an email account that you check regularly and your National Insurance Number</a:t>
            </a:r>
          </a:p>
          <a:p>
            <a:endParaRPr lang="en-GB" dirty="0"/>
          </a:p>
          <a:p>
            <a:endParaRPr lang="en-GB" dirty="0"/>
          </a:p>
        </p:txBody>
      </p:sp>
      <p:sp>
        <p:nvSpPr>
          <p:cNvPr id="4" name="Slide Number Placeholder 3"/>
          <p:cNvSpPr>
            <a:spLocks noGrp="1"/>
          </p:cNvSpPr>
          <p:nvPr>
            <p:ph type="sldNum" sz="quarter" idx="12"/>
          </p:nvPr>
        </p:nvSpPr>
        <p:spPr/>
        <p:txBody>
          <a:bodyPr/>
          <a:lstStyle/>
          <a:p>
            <a:fld id="{F01C7074-B41E-433B-8FDD-CE9535A288D0}" type="slidenum">
              <a:rPr lang="en-GB" smtClean="0"/>
              <a:t>6</a:t>
            </a:fld>
            <a:endParaRPr lang="en-GB"/>
          </a:p>
        </p:txBody>
      </p:sp>
      <p:sp>
        <p:nvSpPr>
          <p:cNvPr id="5" name="Rectangle 4">
            <a:extLst>
              <a:ext uri="{FF2B5EF4-FFF2-40B4-BE49-F238E27FC236}">
                <a16:creationId xmlns:a16="http://schemas.microsoft.com/office/drawing/2014/main" id="{BEACE85D-09F0-C042-9B78-564F17E182B1}"/>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descr="A picture containing drawing&#10;&#10;Description automatically generated">
            <a:extLst>
              <a:ext uri="{FF2B5EF4-FFF2-40B4-BE49-F238E27FC236}">
                <a16:creationId xmlns:a16="http://schemas.microsoft.com/office/drawing/2014/main" id="{95F9F1F3-6E13-0441-8A12-ADCEB06088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641" y="361775"/>
            <a:ext cx="5522062" cy="759194"/>
          </a:xfrm>
          <a:prstGeom prst="rect">
            <a:avLst/>
          </a:prstGeom>
        </p:spPr>
      </p:pic>
    </p:spTree>
    <p:extLst>
      <p:ext uri="{BB962C8B-B14F-4D97-AF65-F5344CB8AC3E}">
        <p14:creationId xmlns:p14="http://schemas.microsoft.com/office/powerpoint/2010/main" val="3026880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88675"/>
            <a:ext cx="10515600" cy="957262"/>
          </a:xfrm>
        </p:spPr>
        <p:txBody>
          <a:bodyPr>
            <a:normAutofit/>
          </a:bodyPr>
          <a:lstStyle/>
          <a:p>
            <a:r>
              <a:rPr lang="en-GB" sz="2200" dirty="0">
                <a:latin typeface="+mn-lt"/>
              </a:rPr>
              <a:t>When you’ve clicked the apply online link, you’ll see this screen; if you don’t already have an account with the Student Loans Company, please select Create an account</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9584" y="2783259"/>
            <a:ext cx="7030238" cy="3662330"/>
          </a:xfrm>
        </p:spPr>
      </p:pic>
      <p:sp>
        <p:nvSpPr>
          <p:cNvPr id="5" name="Curved Left Arrow 4"/>
          <p:cNvSpPr/>
          <p:nvPr/>
        </p:nvSpPr>
        <p:spPr>
          <a:xfrm>
            <a:off x="9789073" y="2276442"/>
            <a:ext cx="1200150" cy="3386138"/>
          </a:xfrm>
          <a:prstGeom prst="curvedLeftArrow">
            <a:avLst>
              <a:gd name="adj1" fmla="val 25000"/>
              <a:gd name="adj2" fmla="val 50000"/>
              <a:gd name="adj3" fmla="val 563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Title 1"/>
          <p:cNvSpPr txBox="1">
            <a:spLocks/>
          </p:cNvSpPr>
          <p:nvPr/>
        </p:nvSpPr>
        <p:spPr>
          <a:xfrm>
            <a:off x="838200" y="1004726"/>
            <a:ext cx="10515600" cy="10551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rgbClr val="7030A0"/>
                </a:solidFill>
                <a:latin typeface="+mn-lt"/>
              </a:rPr>
              <a:t>How to Apply for an Advanced Learner Loan (</a:t>
            </a:r>
            <a:r>
              <a:rPr lang="en-GB" sz="3600" b="1" dirty="0" err="1">
                <a:solidFill>
                  <a:srgbClr val="7030A0"/>
                </a:solidFill>
                <a:latin typeface="+mn-lt"/>
              </a:rPr>
              <a:t>pt</a:t>
            </a:r>
            <a:r>
              <a:rPr lang="en-GB" sz="3600" b="1" dirty="0">
                <a:solidFill>
                  <a:srgbClr val="7030A0"/>
                </a:solidFill>
                <a:latin typeface="+mn-lt"/>
              </a:rPr>
              <a:t> 2)</a:t>
            </a:r>
          </a:p>
        </p:txBody>
      </p:sp>
      <p:sp>
        <p:nvSpPr>
          <p:cNvPr id="3" name="Slide Number Placeholder 2"/>
          <p:cNvSpPr>
            <a:spLocks noGrp="1"/>
          </p:cNvSpPr>
          <p:nvPr>
            <p:ph type="sldNum" sz="quarter" idx="12"/>
          </p:nvPr>
        </p:nvSpPr>
        <p:spPr/>
        <p:txBody>
          <a:bodyPr/>
          <a:lstStyle/>
          <a:p>
            <a:fld id="{F01C7074-B41E-433B-8FDD-CE9535A288D0}" type="slidenum">
              <a:rPr lang="en-GB" smtClean="0"/>
              <a:t>7</a:t>
            </a:fld>
            <a:endParaRPr lang="en-GB"/>
          </a:p>
        </p:txBody>
      </p:sp>
      <p:sp>
        <p:nvSpPr>
          <p:cNvPr id="8" name="Rectangle 7">
            <a:extLst>
              <a:ext uri="{FF2B5EF4-FFF2-40B4-BE49-F238E27FC236}">
                <a16:creationId xmlns:a16="http://schemas.microsoft.com/office/drawing/2014/main" id="{A25776AA-BBF3-5D4E-909A-0CAB67C8DBE4}"/>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descr="A picture containing drawing&#10;&#10;Description automatically generated">
            <a:extLst>
              <a:ext uri="{FF2B5EF4-FFF2-40B4-BE49-F238E27FC236}">
                <a16:creationId xmlns:a16="http://schemas.microsoft.com/office/drawing/2014/main" id="{B0C9D5EF-A5AB-9943-AE2E-137A935C7C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641" y="361775"/>
            <a:ext cx="5522062" cy="759194"/>
          </a:xfrm>
          <a:prstGeom prst="rect">
            <a:avLst/>
          </a:prstGeom>
        </p:spPr>
      </p:pic>
    </p:spTree>
    <p:extLst>
      <p:ext uri="{BB962C8B-B14F-4D97-AF65-F5344CB8AC3E}">
        <p14:creationId xmlns:p14="http://schemas.microsoft.com/office/powerpoint/2010/main" val="3912373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9381"/>
            <a:ext cx="10515600" cy="1055107"/>
          </a:xfrm>
        </p:spPr>
        <p:txBody>
          <a:bodyPr>
            <a:normAutofit/>
          </a:bodyPr>
          <a:lstStyle/>
          <a:p>
            <a:r>
              <a:rPr lang="en-GB" sz="3600" b="1" dirty="0">
                <a:solidFill>
                  <a:srgbClr val="7030A0"/>
                </a:solidFill>
                <a:latin typeface="+mn-lt"/>
              </a:rPr>
              <a:t>How to Apply for an Advanced Learner Loan (</a:t>
            </a:r>
            <a:r>
              <a:rPr lang="en-GB" sz="3600" b="1" dirty="0" err="1">
                <a:solidFill>
                  <a:srgbClr val="7030A0"/>
                </a:solidFill>
                <a:latin typeface="+mn-lt"/>
              </a:rPr>
              <a:t>pt</a:t>
            </a:r>
            <a:r>
              <a:rPr lang="en-GB" sz="3600" b="1" dirty="0">
                <a:solidFill>
                  <a:srgbClr val="7030A0"/>
                </a:solidFill>
                <a:latin typeface="+mn-lt"/>
              </a:rPr>
              <a:t> 3)</a:t>
            </a:r>
          </a:p>
        </p:txBody>
      </p:sp>
      <p:sp>
        <p:nvSpPr>
          <p:cNvPr id="3" name="Content Placeholder 2"/>
          <p:cNvSpPr>
            <a:spLocks noGrp="1"/>
          </p:cNvSpPr>
          <p:nvPr>
            <p:ph idx="1"/>
          </p:nvPr>
        </p:nvSpPr>
        <p:spPr>
          <a:xfrm>
            <a:off x="838200" y="2552043"/>
            <a:ext cx="10515600" cy="4633913"/>
          </a:xfrm>
        </p:spPr>
        <p:txBody>
          <a:bodyPr>
            <a:normAutofit/>
          </a:bodyPr>
          <a:lstStyle/>
          <a:p>
            <a:r>
              <a:rPr lang="en-GB" dirty="0"/>
              <a:t>When creating your account you will be asked for a password and a memorable answer to a security question – make a note of these and keep them in a safe place</a:t>
            </a:r>
          </a:p>
          <a:p>
            <a:r>
              <a:rPr lang="en-GB" dirty="0"/>
              <a:t>When you have created your account you will be allocated a Customer Reference Number (CRN) which you also need to keep safely as you will need it whenever you deal with the SLC</a:t>
            </a:r>
          </a:p>
          <a:p>
            <a:r>
              <a:rPr lang="en-GB" dirty="0"/>
              <a:t>The SLC will send a confirmation email confirming your CRN when your account has been set up</a:t>
            </a:r>
          </a:p>
          <a:p>
            <a:pPr marL="0" indent="0">
              <a:buNone/>
            </a:pPr>
            <a:endParaRPr lang="en-GB" dirty="0"/>
          </a:p>
          <a:p>
            <a:endParaRPr lang="en-GB" dirty="0"/>
          </a:p>
        </p:txBody>
      </p:sp>
      <p:sp>
        <p:nvSpPr>
          <p:cNvPr id="4" name="Slide Number Placeholder 3"/>
          <p:cNvSpPr>
            <a:spLocks noGrp="1"/>
          </p:cNvSpPr>
          <p:nvPr>
            <p:ph type="sldNum" sz="quarter" idx="12"/>
          </p:nvPr>
        </p:nvSpPr>
        <p:spPr/>
        <p:txBody>
          <a:bodyPr/>
          <a:lstStyle/>
          <a:p>
            <a:fld id="{F01C7074-B41E-433B-8FDD-CE9535A288D0}" type="slidenum">
              <a:rPr lang="en-GB" smtClean="0"/>
              <a:t>8</a:t>
            </a:fld>
            <a:endParaRPr lang="en-GB"/>
          </a:p>
        </p:txBody>
      </p:sp>
      <p:sp>
        <p:nvSpPr>
          <p:cNvPr id="5" name="Rectangle 4">
            <a:extLst>
              <a:ext uri="{FF2B5EF4-FFF2-40B4-BE49-F238E27FC236}">
                <a16:creationId xmlns:a16="http://schemas.microsoft.com/office/drawing/2014/main" id="{D4089B73-E70F-6B43-A121-62F77BDBE9AC}"/>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descr="A picture containing drawing&#10;&#10;Description automatically generated">
            <a:extLst>
              <a:ext uri="{FF2B5EF4-FFF2-40B4-BE49-F238E27FC236}">
                <a16:creationId xmlns:a16="http://schemas.microsoft.com/office/drawing/2014/main" id="{91D8B5EB-4448-BC4F-8350-C03FD8AD33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641" y="361775"/>
            <a:ext cx="5522062" cy="759194"/>
          </a:xfrm>
          <a:prstGeom prst="rect">
            <a:avLst/>
          </a:prstGeom>
        </p:spPr>
      </p:pic>
    </p:spTree>
    <p:extLst>
      <p:ext uri="{BB962C8B-B14F-4D97-AF65-F5344CB8AC3E}">
        <p14:creationId xmlns:p14="http://schemas.microsoft.com/office/powerpoint/2010/main" val="1603538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5458" y="1261823"/>
            <a:ext cx="10515600" cy="1055107"/>
          </a:xfrm>
        </p:spPr>
        <p:txBody>
          <a:bodyPr>
            <a:normAutofit/>
          </a:bodyPr>
          <a:lstStyle/>
          <a:p>
            <a:r>
              <a:rPr lang="en-GB" sz="3600" b="1" dirty="0">
                <a:solidFill>
                  <a:srgbClr val="7030A0"/>
                </a:solidFill>
                <a:latin typeface="+mn-lt"/>
              </a:rPr>
              <a:t>How to Apply for an Advanced Learner Loan (</a:t>
            </a:r>
            <a:r>
              <a:rPr lang="en-GB" sz="3600" b="1" dirty="0" err="1">
                <a:solidFill>
                  <a:srgbClr val="7030A0"/>
                </a:solidFill>
                <a:latin typeface="+mn-lt"/>
              </a:rPr>
              <a:t>pt</a:t>
            </a:r>
            <a:r>
              <a:rPr lang="en-GB" sz="3600" b="1" dirty="0">
                <a:solidFill>
                  <a:srgbClr val="7030A0"/>
                </a:solidFill>
                <a:latin typeface="+mn-lt"/>
              </a:rPr>
              <a:t> 4)</a:t>
            </a:r>
          </a:p>
        </p:txBody>
      </p:sp>
      <p:sp>
        <p:nvSpPr>
          <p:cNvPr id="3" name="Content Placeholder 2"/>
          <p:cNvSpPr>
            <a:spLocks noGrp="1"/>
          </p:cNvSpPr>
          <p:nvPr>
            <p:ph idx="1"/>
          </p:nvPr>
        </p:nvSpPr>
        <p:spPr>
          <a:xfrm>
            <a:off x="835458" y="2552700"/>
            <a:ext cx="10515600" cy="4305300"/>
          </a:xfrm>
        </p:spPr>
        <p:txBody>
          <a:bodyPr>
            <a:normAutofit/>
          </a:bodyPr>
          <a:lstStyle/>
          <a:p>
            <a:r>
              <a:rPr lang="en-GB" dirty="0"/>
              <a:t>If the system says you already have an account, this may be because you have an account from the past when you have been on a previous FE or University course or if you have financially supported someone else at University. Check your past email accounts but you may need to ring SLC if you can’t remember your CRN and security details. </a:t>
            </a:r>
            <a:br>
              <a:rPr lang="en-GB" dirty="0"/>
            </a:br>
            <a:endParaRPr lang="en-GB" dirty="0"/>
          </a:p>
          <a:p>
            <a:r>
              <a:rPr lang="en-GB" dirty="0"/>
              <a:t>SLC Helpline: 0300 100 0619 (Monday to Friday 9.00 to 17.30)</a:t>
            </a:r>
          </a:p>
          <a:p>
            <a:endParaRPr lang="en-GB" dirty="0"/>
          </a:p>
          <a:p>
            <a:endParaRPr lang="en-GB" dirty="0"/>
          </a:p>
        </p:txBody>
      </p:sp>
      <p:sp>
        <p:nvSpPr>
          <p:cNvPr id="4" name="Slide Number Placeholder 3"/>
          <p:cNvSpPr>
            <a:spLocks noGrp="1"/>
          </p:cNvSpPr>
          <p:nvPr>
            <p:ph type="sldNum" sz="quarter" idx="12"/>
          </p:nvPr>
        </p:nvSpPr>
        <p:spPr/>
        <p:txBody>
          <a:bodyPr/>
          <a:lstStyle/>
          <a:p>
            <a:fld id="{F01C7074-B41E-433B-8FDD-CE9535A288D0}" type="slidenum">
              <a:rPr lang="en-GB" smtClean="0"/>
              <a:t>9</a:t>
            </a:fld>
            <a:endParaRPr lang="en-GB"/>
          </a:p>
        </p:txBody>
      </p:sp>
      <p:sp>
        <p:nvSpPr>
          <p:cNvPr id="5" name="Rectangle 4">
            <a:extLst>
              <a:ext uri="{FF2B5EF4-FFF2-40B4-BE49-F238E27FC236}">
                <a16:creationId xmlns:a16="http://schemas.microsoft.com/office/drawing/2014/main" id="{99D5ECE7-9932-484E-A964-3E3DB6B0C79D}"/>
              </a:ext>
            </a:extLst>
          </p:cNvPr>
          <p:cNvSpPr/>
          <p:nvPr/>
        </p:nvSpPr>
        <p:spPr>
          <a:xfrm>
            <a:off x="-5482" y="6463862"/>
            <a:ext cx="12197481" cy="445168"/>
          </a:xfrm>
          <a:prstGeom prst="rect">
            <a:avLst/>
          </a:prstGeom>
          <a:solidFill>
            <a:srgbClr val="5A0F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descr="A picture containing drawing&#10;&#10;Description automatically generated">
            <a:extLst>
              <a:ext uri="{FF2B5EF4-FFF2-40B4-BE49-F238E27FC236}">
                <a16:creationId xmlns:a16="http://schemas.microsoft.com/office/drawing/2014/main" id="{0D21AA9B-7EFE-6443-9B21-6D889E4854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641" y="361775"/>
            <a:ext cx="5522062" cy="759194"/>
          </a:xfrm>
          <a:prstGeom prst="rect">
            <a:avLst/>
          </a:prstGeom>
        </p:spPr>
      </p:pic>
    </p:spTree>
    <p:extLst>
      <p:ext uri="{BB962C8B-B14F-4D97-AF65-F5344CB8AC3E}">
        <p14:creationId xmlns:p14="http://schemas.microsoft.com/office/powerpoint/2010/main" val="1196758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949</TotalTime>
  <Words>1577</Words>
  <Application>Microsoft Office PowerPoint</Application>
  <PresentationFormat>Widescreen</PresentationFormat>
  <Paragraphs>94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Paying for a Level 3 &amp; above course and Advanced Learner Loans</vt:lpstr>
      <vt:lpstr>Before we start… some basic information &amp; advice</vt:lpstr>
      <vt:lpstr>If you  do decide to apply for an Advanced Learner Loan…</vt:lpstr>
      <vt:lpstr> Check you are eligible for an Advanced Learner Loan </vt:lpstr>
      <vt:lpstr> Before You Apply… </vt:lpstr>
      <vt:lpstr>How to Apply for an Advanced Learner Loan (pt 1)</vt:lpstr>
      <vt:lpstr>When you’ve clicked the apply online link, you’ll see this screen; if you don’t already have an account with the Student Loans Company, please select Create an account</vt:lpstr>
      <vt:lpstr>How to Apply for an Advanced Learner Loan (pt 3)</vt:lpstr>
      <vt:lpstr>How to Apply for an Advanced Learner Loan (pt 4)</vt:lpstr>
      <vt:lpstr>When you have set up your Student Loan Account, you can then apply for a Loan; select the blue box as shown below: </vt:lpstr>
      <vt:lpstr>As you will be taking a Further Education course which would be funded via an Advanced Learner Loan at the College, you need to click on the right hand box (below)</vt:lpstr>
      <vt:lpstr>Your Course and Loan (pt 1)</vt:lpstr>
      <vt:lpstr>Your Course and Loan (pt 2)</vt:lpstr>
      <vt:lpstr>Your Course and Loan (pt 3)</vt:lpstr>
      <vt:lpstr>Additional Information</vt:lpstr>
      <vt:lpstr>Submitting your            on-line application</vt:lpstr>
      <vt:lpstr>Submitting your paper application</vt:lpstr>
      <vt:lpstr>After Application…</vt:lpstr>
      <vt:lpstr>How will I pay back the Loan?</vt:lpstr>
    </vt:vector>
  </TitlesOfParts>
  <Company>Bolton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Paying for a Level 3 &amp; above course and Advanced Learner Loans</dc:title>
  <dc:creator>Ian Travis</dc:creator>
  <cp:lastModifiedBy>Ian Travis</cp:lastModifiedBy>
  <cp:revision>74</cp:revision>
  <dcterms:created xsi:type="dcterms:W3CDTF">2020-06-09T11:42:35Z</dcterms:created>
  <dcterms:modified xsi:type="dcterms:W3CDTF">2023-07-21T13:02:22Z</dcterms:modified>
</cp:coreProperties>
</file>