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6"/>
  </p:notesMasterIdLst>
  <p:handoutMasterIdLst>
    <p:handoutMasterId r:id="rId27"/>
  </p:handoutMasterIdLst>
  <p:sldIdLst>
    <p:sldId id="303" r:id="rId2"/>
    <p:sldId id="257" r:id="rId3"/>
    <p:sldId id="259" r:id="rId4"/>
    <p:sldId id="299" r:id="rId5"/>
    <p:sldId id="260" r:id="rId6"/>
    <p:sldId id="261" r:id="rId7"/>
    <p:sldId id="264" r:id="rId8"/>
    <p:sldId id="265" r:id="rId9"/>
    <p:sldId id="266" r:id="rId10"/>
    <p:sldId id="267" r:id="rId11"/>
    <p:sldId id="297" r:id="rId12"/>
    <p:sldId id="292" r:id="rId13"/>
    <p:sldId id="290" r:id="rId14"/>
    <p:sldId id="278" r:id="rId15"/>
    <p:sldId id="280" r:id="rId16"/>
    <p:sldId id="281" r:id="rId17"/>
    <p:sldId id="291" r:id="rId18"/>
    <p:sldId id="302" r:id="rId19"/>
    <p:sldId id="296" r:id="rId20"/>
    <p:sldId id="300" r:id="rId21"/>
    <p:sldId id="294" r:id="rId22"/>
    <p:sldId id="295" r:id="rId23"/>
    <p:sldId id="289" r:id="rId24"/>
    <p:sldId id="301" r:id="rId25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A596"/>
    <a:srgbClr val="37C0AC"/>
    <a:srgbClr val="32B3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86"/>
    <p:restoredTop sz="94626"/>
  </p:normalViewPr>
  <p:slideViewPr>
    <p:cSldViewPr>
      <p:cViewPr varScale="1">
        <p:scale>
          <a:sx n="68" d="100"/>
          <a:sy n="68" d="100"/>
        </p:scale>
        <p:origin x="148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1EB902-30F8-4518-8B85-BDB9FBDB8A20}" type="datetimeFigureOut">
              <a:rPr lang="en-GB" smtClean="0"/>
              <a:pPr/>
              <a:t>30/04/2020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3AF4AB-833A-4197-8FB2-F675BD5F6FF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39085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A96517-519E-4F11-AB61-E57B90C5C8B2}" type="datetimeFigureOut">
              <a:rPr lang="en-GB" smtClean="0"/>
              <a:pPr/>
              <a:t>30/04/2020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A9FBF8-FBAB-4F0B-9FBD-C206CB45E6F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9190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advanced-learner-loan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9FBF8-FBAB-4F0B-9FBD-C206CB45E6F6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3827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Under science and humanities take out the last bullet point as this is one course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9FBF8-FBAB-4F0B-9FBD-C206CB45E6F6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971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Take out bullet</a:t>
            </a:r>
            <a:r>
              <a:rPr lang="en-GB" baseline="0" dirty="0"/>
              <a:t> points 3,4 and 5 . Also remove the character and information on the right hand side</a:t>
            </a:r>
          </a:p>
          <a:p>
            <a:endParaRPr lang="en-GB" baseline="0" dirty="0"/>
          </a:p>
          <a:p>
            <a:r>
              <a:rPr lang="en-GB" baseline="0" dirty="0"/>
              <a:t>Add the following link and text under the bullet points</a:t>
            </a:r>
          </a:p>
          <a:p>
            <a:endParaRPr lang="en-GB" baseline="0" dirty="0"/>
          </a:p>
          <a:p>
            <a:r>
              <a:rPr lang="en-GB" baseline="0" dirty="0"/>
              <a:t>For the latest information on Advanced learner loans please visit:</a:t>
            </a:r>
          </a:p>
          <a:p>
            <a:r>
              <a:rPr lang="en-GB" dirty="0">
                <a:hlinkClick r:id="rId3"/>
              </a:rPr>
              <a:t>www.gov.uk/advanced-learner-loan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9FBF8-FBAB-4F0B-9FBD-C206CB45E6F6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7811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Remove the line at the bottom of the slide  - not relevant anymore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9FBF8-FBAB-4F0B-9FBD-C206CB45E6F6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179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Is this the latest version of the University logo?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9FBF8-FBAB-4F0B-9FBD-C206CB45E6F6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6532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Add courses from slide 10 but just the science and humanities courses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9FBF8-FBAB-4F0B-9FBD-C206CB45E6F6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40765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Add courses from slide 10 but just the science and humanities courses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9FBF8-FBAB-4F0B-9FBD-C206CB45E6F6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0922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7345F-4A37-479F-900E-8E8DC9F71802}" type="datetimeFigureOut">
              <a:rPr lang="en-GB" smtClean="0"/>
              <a:pPr/>
              <a:t>30/04/2020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FEFD-6509-4E62-93C2-24901D1E2D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707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7345F-4A37-479F-900E-8E8DC9F71802}" type="datetimeFigureOut">
              <a:rPr lang="en-GB" smtClean="0"/>
              <a:pPr/>
              <a:t>30/04/2020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FEFD-6509-4E62-93C2-24901D1E2D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401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7345F-4A37-479F-900E-8E8DC9F71802}" type="datetimeFigureOut">
              <a:rPr lang="en-GB" smtClean="0"/>
              <a:pPr/>
              <a:t>30/04/2020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FEFD-6509-4E62-93C2-24901D1E2D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226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7345F-4A37-479F-900E-8E8DC9F71802}" type="datetimeFigureOut">
              <a:rPr lang="en-GB" smtClean="0"/>
              <a:pPr/>
              <a:t>30/04/2020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FEFD-6509-4E62-93C2-24901D1E2D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870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7345F-4A37-479F-900E-8E8DC9F71802}" type="datetimeFigureOut">
              <a:rPr lang="en-GB" smtClean="0"/>
              <a:pPr/>
              <a:t>30/04/2020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FEFD-6509-4E62-93C2-24901D1E2D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1941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7345F-4A37-479F-900E-8E8DC9F71802}" type="datetimeFigureOut">
              <a:rPr lang="en-GB" smtClean="0"/>
              <a:pPr/>
              <a:t>30/04/2020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FEFD-6509-4E62-93C2-24901D1E2D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475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7345F-4A37-479F-900E-8E8DC9F71802}" type="datetimeFigureOut">
              <a:rPr lang="en-GB" smtClean="0"/>
              <a:pPr/>
              <a:t>30/04/2020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FEFD-6509-4E62-93C2-24901D1E2D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57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7345F-4A37-479F-900E-8E8DC9F71802}" type="datetimeFigureOut">
              <a:rPr lang="en-GB" smtClean="0"/>
              <a:pPr/>
              <a:t>30/04/2020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FEFD-6509-4E62-93C2-24901D1E2D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9922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7345F-4A37-479F-900E-8E8DC9F71802}" type="datetimeFigureOut">
              <a:rPr lang="en-GB" smtClean="0"/>
              <a:pPr/>
              <a:t>30/04/2020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FEFD-6509-4E62-93C2-24901D1E2D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175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7345F-4A37-479F-900E-8E8DC9F71802}" type="datetimeFigureOut">
              <a:rPr lang="en-GB" smtClean="0"/>
              <a:pPr/>
              <a:t>30/04/2020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FEFD-6509-4E62-93C2-24901D1E2D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4800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7345F-4A37-479F-900E-8E8DC9F71802}" type="datetimeFigureOut">
              <a:rPr lang="en-GB" smtClean="0"/>
              <a:pPr/>
              <a:t>30/04/2020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3FEFD-6509-4E62-93C2-24901D1E2D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0186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7345F-4A37-479F-900E-8E8DC9F71802}" type="datetimeFigureOut">
              <a:rPr lang="en-GB" smtClean="0"/>
              <a:pPr/>
              <a:t>30/04/2020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3FEFD-6509-4E62-93C2-24901D1E2D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2723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2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12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6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6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3.pn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52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oltoncollege.ac.uk/courses/access-he/coursedetails/Website_Adult/274264" TargetMode="External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5.png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hyperlink" Target="https://www.boltoncollege.ac.uk/courses/access-he/coursedetails/Website_Adult/273542" TargetMode="External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6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6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6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hyperlink" Target="https://bit.ly/access2021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12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C8F2CD-5D07-CB4E-A127-64F0FE0B3D79}"/>
              </a:ext>
            </a:extLst>
          </p:cNvPr>
          <p:cNvSpPr txBox="1"/>
          <p:nvPr/>
        </p:nvSpPr>
        <p:spPr>
          <a:xfrm>
            <a:off x="395536" y="260648"/>
            <a:ext cx="842493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2CA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listen to the narrative for this Access </a:t>
            </a:r>
            <a:br>
              <a:rPr lang="en-GB" sz="2400" b="1" dirty="0">
                <a:solidFill>
                  <a:srgbClr val="2CA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400" b="1" dirty="0">
                <a:solidFill>
                  <a:srgbClr val="2CA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presentation, please do the following:</a:t>
            </a:r>
          </a:p>
          <a:p>
            <a:r>
              <a:rPr lang="en-GB" dirty="0"/>
              <a:t> </a:t>
            </a:r>
          </a:p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Press F5 </a:t>
            </a:r>
            <a:r>
              <a:rPr lang="en-GB" dirty="0"/>
              <a:t>or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click this button </a:t>
            </a:r>
            <a:r>
              <a:rPr lang="en-GB" dirty="0"/>
              <a:t>at the top </a:t>
            </a:r>
            <a:br>
              <a:rPr lang="en-GB" dirty="0"/>
            </a:br>
            <a:r>
              <a:rPr lang="en-GB" dirty="0"/>
              <a:t>left-hand corner of your screen.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8C85C1-31C8-4942-B4DE-A7610586EC10}"/>
              </a:ext>
            </a:extLst>
          </p:cNvPr>
          <p:cNvSpPr txBox="1"/>
          <p:nvPr/>
        </p:nvSpPr>
        <p:spPr>
          <a:xfrm>
            <a:off x="372025" y="1980704"/>
            <a:ext cx="59281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presentation should play automatically, without the need to click on individual slides. </a:t>
            </a:r>
          </a:p>
          <a:p>
            <a:r>
              <a:rPr lang="en-GB" dirty="0"/>
              <a:t> </a:t>
            </a:r>
          </a:p>
          <a:p>
            <a:endParaRPr lang="en-US" dirty="0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076B57B1-5EB0-E940-8E59-39DF287243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32656"/>
            <a:ext cx="1967011" cy="19670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E0316A-A701-7B4A-9024-007CA28C93FF}"/>
              </a:ext>
            </a:extLst>
          </p:cNvPr>
          <p:cNvSpPr txBox="1"/>
          <p:nvPr/>
        </p:nvSpPr>
        <p:spPr>
          <a:xfrm>
            <a:off x="380530" y="2780928"/>
            <a:ext cx="5760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If you prefer to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manually play the presentation</a:t>
            </a:r>
            <a:r>
              <a:rPr lang="en-GB" dirty="0"/>
              <a:t>, this is also possible. Each time you click onto a slide, 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hover your mouse pointer over the speaker logo</a:t>
            </a:r>
            <a:r>
              <a:rPr lang="en-GB" dirty="0"/>
              <a:t>, on the bottom right of each individual slide:</a:t>
            </a:r>
          </a:p>
          <a:p>
            <a:r>
              <a:rPr lang="en-GB" dirty="0"/>
              <a:t> </a:t>
            </a:r>
          </a:p>
          <a:p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37E227DF-3089-9047-9977-51AB33EF8A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674585"/>
            <a:ext cx="1967011" cy="19670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F25184-FFB2-8047-8732-53201CA20898}"/>
              </a:ext>
            </a:extLst>
          </p:cNvPr>
          <p:cNvSpPr txBox="1"/>
          <p:nvPr/>
        </p:nvSpPr>
        <p:spPr>
          <a:xfrm>
            <a:off x="395536" y="5229200"/>
            <a:ext cx="5904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Next,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click play on the pop-up bar </a:t>
            </a:r>
            <a:r>
              <a:rPr lang="en-GB" dirty="0"/>
              <a:t>that appears.</a:t>
            </a:r>
          </a:p>
          <a:p>
            <a:r>
              <a:rPr lang="en-GB" dirty="0"/>
              <a:t> </a:t>
            </a:r>
          </a:p>
          <a:p>
            <a:r>
              <a:rPr lang="en-GB" dirty="0"/>
              <a:t>Do this with each slide. </a:t>
            </a:r>
          </a:p>
          <a:p>
            <a:endParaRPr lang="en-US" dirty="0"/>
          </a:p>
        </p:txBody>
      </p:sp>
      <p:pic>
        <p:nvPicPr>
          <p:cNvPr id="11" name="Picture 10" descr="A picture containing table&#10;&#10;Description automatically generated">
            <a:extLst>
              <a:ext uri="{FF2B5EF4-FFF2-40B4-BE49-F238E27FC236}">
                <a16:creationId xmlns:a16="http://schemas.microsoft.com/office/drawing/2014/main" id="{4D742883-807D-0A48-8349-F5C7108A78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783097"/>
            <a:ext cx="1967010" cy="196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6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830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3779912" y="2132856"/>
            <a:ext cx="233660" cy="2764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6574" y="2151895"/>
            <a:ext cx="4752528" cy="5703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5805264"/>
            <a:ext cx="1236106" cy="5089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83" y="5805264"/>
            <a:ext cx="1628894" cy="1332352"/>
          </a:xfrm>
          <a:prstGeom prst="rect">
            <a:avLst/>
          </a:prstGeom>
        </p:spPr>
      </p:pic>
      <p:pic>
        <p:nvPicPr>
          <p:cNvPr id="7" name="~PP175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598733"/>
      </p:ext>
    </p:extLst>
  </p:cSld>
  <p:clrMapOvr>
    <a:masterClrMapping/>
  </p:clrMapOvr>
  <p:transition advTm="163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1582341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 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5E4DE4D7-CF72-CF47-A7B0-ED922CBEBBC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8462" y="116632"/>
            <a:ext cx="2438400" cy="2133600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5A48EB1-C7A9-3944-9016-539FEE82CE9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1269"/>
            <a:ext cx="9144000" cy="6782637"/>
          </a:xfrm>
          <a:prstGeom prst="rect">
            <a:avLst/>
          </a:prstGeom>
        </p:spPr>
      </p:pic>
      <p:pic>
        <p:nvPicPr>
          <p:cNvPr id="6" name="~PP207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645070"/>
      </p:ext>
    </p:extLst>
  </p:cSld>
  <p:clrMapOvr>
    <a:masterClrMapping/>
  </p:clrMapOvr>
  <p:transition advTm="452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400"/>
            <a:ext cx="9144000" cy="6783383"/>
          </a:xfrm>
          <a:prstGeom prst="rect">
            <a:avLst/>
          </a:prstGeom>
        </p:spPr>
      </p:pic>
      <p:pic>
        <p:nvPicPr>
          <p:cNvPr id="3" name="~PP13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385820"/>
      </p:ext>
    </p:extLst>
  </p:cSld>
  <p:clrMapOvr>
    <a:masterClrMapping/>
  </p:clrMapOvr>
  <p:transition advTm="224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163" y="260649"/>
            <a:ext cx="6155333" cy="216024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6631"/>
            <a:ext cx="3203848" cy="23991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24328" y="10053736"/>
            <a:ext cx="4104456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Foco" charset="0"/>
                <a:ea typeface="Foco" charset="0"/>
                <a:cs typeface="Foco" charset="0"/>
              </a:rPr>
              <a:t>Personal tutor for your specific pathway</a:t>
            </a:r>
          </a:p>
          <a:p>
            <a:endParaRPr lang="en-GB" sz="2400" dirty="0">
              <a:latin typeface="Foco" charset="0"/>
              <a:ea typeface="Foco" charset="0"/>
              <a:cs typeface="Foco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Foco" charset="0"/>
                <a:ea typeface="Foco" charset="0"/>
                <a:cs typeface="Foco" charset="0"/>
              </a:rPr>
              <a:t>Study-skills sessions to prepare you for university</a:t>
            </a:r>
          </a:p>
          <a:p>
            <a:endParaRPr lang="en-GB" sz="2400" dirty="0">
              <a:latin typeface="Foco" charset="0"/>
              <a:ea typeface="Foco" charset="0"/>
              <a:cs typeface="Foco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Foco" charset="0"/>
                <a:ea typeface="Foco" charset="0"/>
                <a:cs typeface="Foco" charset="0"/>
              </a:rPr>
              <a:t>Lunchtime drop-in sessions by English specialist for Access learners</a:t>
            </a:r>
          </a:p>
          <a:p>
            <a:endParaRPr lang="en-GB" sz="2400" dirty="0">
              <a:latin typeface="Foco" charset="0"/>
              <a:ea typeface="Foco" charset="0"/>
              <a:cs typeface="Foco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Foco" charset="0"/>
                <a:ea typeface="Foco" charset="0"/>
                <a:cs typeface="Foco" charset="0"/>
              </a:rPr>
              <a:t>The Hub: College-wide drop in sessions for English and maths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Foco" charset="0"/>
              <a:ea typeface="Foco" charset="0"/>
              <a:cs typeface="Foco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Foco" charset="0"/>
                <a:ea typeface="Foco" charset="0"/>
                <a:cs typeface="Foco" charset="0"/>
              </a:rPr>
              <a:t>Workshops and drop-in sessions for UCAS applications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2525366"/>
            <a:ext cx="7111702" cy="5857286"/>
          </a:xfrm>
          <a:prstGeom prst="rect">
            <a:avLst/>
          </a:prstGeom>
        </p:spPr>
      </p:pic>
      <p:pic>
        <p:nvPicPr>
          <p:cNvPr id="7" name="~PP381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687253"/>
      </p:ext>
    </p:extLst>
  </p:cSld>
  <p:clrMapOvr>
    <a:masterClrMapping/>
  </p:clrMapOvr>
  <p:transition advTm="403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400"/>
            <a:ext cx="9144000" cy="6783383"/>
          </a:xfrm>
          <a:prstGeom prst="rect">
            <a:avLst/>
          </a:prstGeom>
        </p:spPr>
      </p:pic>
      <p:pic>
        <p:nvPicPr>
          <p:cNvPr id="3" name="~PP323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245475"/>
      </p:ext>
    </p:extLst>
  </p:cSld>
  <p:clrMapOvr>
    <a:masterClrMapping/>
  </p:clrMapOvr>
  <p:transition advTm="442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36496" y="8685584"/>
            <a:ext cx="1403366" cy="104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400"/>
            <a:ext cx="9144000" cy="6783383"/>
          </a:xfrm>
          <a:prstGeom prst="rect">
            <a:avLst/>
          </a:prstGeom>
        </p:spPr>
      </p:pic>
      <p:pic>
        <p:nvPicPr>
          <p:cNvPr id="4" name="~PP233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22918"/>
      </p:ext>
    </p:extLst>
  </p:cSld>
  <p:clrMapOvr>
    <a:masterClrMapping/>
  </p:clrMapOvr>
  <p:transition advTm="357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3813"/>
            <a:ext cx="9201150" cy="621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48880"/>
            <a:ext cx="7466260" cy="19391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2348880"/>
            <a:ext cx="6480048" cy="2161032"/>
          </a:xfrm>
          <a:prstGeom prst="rect">
            <a:avLst/>
          </a:prstGeom>
        </p:spPr>
      </p:pic>
      <p:pic>
        <p:nvPicPr>
          <p:cNvPr id="5" name="~PP37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032359"/>
      </p:ext>
    </p:extLst>
  </p:cSld>
  <p:clrMapOvr>
    <a:masterClrMapping/>
  </p:clrMapOvr>
  <p:transition advTm="135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university of bolton logo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400"/>
            <a:ext cx="9144000" cy="6783383"/>
          </a:xfrm>
          <a:prstGeom prst="rect">
            <a:avLst/>
          </a:prstGeom>
        </p:spPr>
      </p:pic>
      <p:pic>
        <p:nvPicPr>
          <p:cNvPr id="5" name="~PP25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605774"/>
      </p:ext>
    </p:extLst>
  </p:cSld>
  <p:clrMapOvr>
    <a:masterClrMapping/>
  </p:clrMapOvr>
  <p:transition advTm="73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400"/>
            <a:ext cx="9144000" cy="6783383"/>
          </a:xfrm>
          <a:prstGeom prst="rect">
            <a:avLst/>
          </a:prstGeom>
        </p:spPr>
      </p:pic>
      <p:pic>
        <p:nvPicPr>
          <p:cNvPr id="4" name="~PP55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206174"/>
      </p:ext>
    </p:extLst>
  </p:cSld>
  <p:clrMapOvr>
    <a:masterClrMapping/>
  </p:clrMapOvr>
  <p:transition advTm="247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165756"/>
            <a:ext cx="4608512" cy="6922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8314863"/>
            <a:ext cx="3168352" cy="5328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612"/>
            <a:ext cx="9144000" cy="6783383"/>
          </a:xfrm>
          <a:prstGeom prst="rect">
            <a:avLst/>
          </a:prstGeom>
        </p:spPr>
      </p:pic>
      <p:pic>
        <p:nvPicPr>
          <p:cNvPr id="7" name="~PP227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31255"/>
      </p:ext>
    </p:extLst>
  </p:cSld>
  <p:clrMapOvr>
    <a:masterClrMapping/>
  </p:clrMapOvr>
  <p:transition advTm="205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9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216" y="5373216"/>
            <a:ext cx="1798588" cy="740595"/>
          </a:xfrm>
          <a:prstGeom prst="rect">
            <a:avLst/>
          </a:prstGeom>
        </p:spPr>
      </p:pic>
      <p:pic>
        <p:nvPicPr>
          <p:cNvPr id="5" name="~PP244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300806"/>
      </p:ext>
    </p:extLst>
  </p:cSld>
  <p:clrMapOvr>
    <a:masterClrMapping/>
  </p:clrMapOvr>
  <p:transition advTm="117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400"/>
            <a:ext cx="9144000" cy="6783383"/>
          </a:xfrm>
          <a:prstGeom prst="rect">
            <a:avLst/>
          </a:prstGeom>
        </p:spPr>
      </p:pic>
      <p:pic>
        <p:nvPicPr>
          <p:cNvPr id="5" name="Picture 4">
            <a:hlinkClick r:id="rId6"/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984" y="5373216"/>
            <a:ext cx="2496312" cy="899160"/>
          </a:xfrm>
          <a:prstGeom prst="rect">
            <a:avLst/>
          </a:prstGeom>
        </p:spPr>
      </p:pic>
      <p:pic>
        <p:nvPicPr>
          <p:cNvPr id="6" name="Picture 5">
            <a:hlinkClick r:id="rId8"/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2" y="5879755"/>
            <a:ext cx="2496312" cy="899160"/>
          </a:xfrm>
          <a:prstGeom prst="rect">
            <a:avLst/>
          </a:prstGeom>
        </p:spPr>
      </p:pic>
      <p:pic>
        <p:nvPicPr>
          <p:cNvPr id="9" name="~PP211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019657"/>
      </p:ext>
    </p:extLst>
  </p:cSld>
  <p:clrMapOvr>
    <a:masterClrMapping/>
  </p:clrMapOvr>
  <p:transition advTm="365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400"/>
            <a:ext cx="9144000" cy="6783383"/>
          </a:xfrm>
          <a:prstGeom prst="rect">
            <a:avLst/>
          </a:prstGeom>
        </p:spPr>
      </p:pic>
      <p:pic>
        <p:nvPicPr>
          <p:cNvPr id="5" name="~PP373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565048"/>
      </p:ext>
    </p:extLst>
  </p:cSld>
  <p:clrMapOvr>
    <a:masterClrMapping/>
  </p:clrMapOvr>
  <p:transition advTm="339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400"/>
            <a:ext cx="9144000" cy="6783383"/>
          </a:xfrm>
          <a:prstGeom prst="rect">
            <a:avLst/>
          </a:prstGeom>
        </p:spPr>
      </p:pic>
      <p:pic>
        <p:nvPicPr>
          <p:cNvPr id="5" name="~PP12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533492"/>
      </p:ext>
    </p:extLst>
  </p:cSld>
  <p:clrMapOvr>
    <a:masterClrMapping/>
  </p:clrMapOvr>
  <p:transition advTm="274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400"/>
            <a:ext cx="9144000" cy="6783383"/>
          </a:xfrm>
          <a:prstGeom prst="rect">
            <a:avLst/>
          </a:prstGeom>
        </p:spPr>
      </p:pic>
      <p:pic>
        <p:nvPicPr>
          <p:cNvPr id="7" name="~PP400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48504"/>
      </p:ext>
    </p:extLst>
  </p:cSld>
  <p:clrMapOvr>
    <a:masterClrMapping/>
  </p:clrMapOvr>
  <p:transition advTm="111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400"/>
            <a:ext cx="9144000" cy="678338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979712" y="4509120"/>
            <a:ext cx="4968552" cy="857017"/>
            <a:chOff x="1295636" y="8314863"/>
            <a:chExt cx="4392488" cy="71300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636" y="8314863"/>
              <a:ext cx="4392488" cy="588175"/>
            </a:xfrm>
            <a:prstGeom prst="rect">
              <a:avLst/>
            </a:prstGeom>
          </p:spPr>
        </p:pic>
        <p:pic>
          <p:nvPicPr>
            <p:cNvPr id="6" name="Picture 5">
              <a:hlinkClick r:id="rId6"/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14981" y="8314863"/>
              <a:ext cx="4239614" cy="713001"/>
            </a:xfrm>
            <a:prstGeom prst="rect">
              <a:avLst/>
            </a:prstGeom>
          </p:spPr>
        </p:pic>
      </p:grpSp>
      <p:pic>
        <p:nvPicPr>
          <p:cNvPr id="9" name="~PP383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6767"/>
      </p:ext>
    </p:extLst>
  </p:cSld>
  <p:clrMapOvr>
    <a:masterClrMapping/>
  </p:clrMapOvr>
  <p:transition advTm="145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4300" y="0"/>
            <a:ext cx="92583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051720" y="1556792"/>
            <a:ext cx="5256584" cy="23545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4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400" dirty="0">
                <a:solidFill>
                  <a:schemeClr val="tx1"/>
                </a:solidFill>
              </a:rPr>
              <a:t>How to prepare for Access to HE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>
                <a:solidFill>
                  <a:schemeClr val="tx1"/>
                </a:solidFill>
              </a:rPr>
              <a:t>Systems to support your success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>
                <a:solidFill>
                  <a:schemeClr val="tx1"/>
                </a:solidFill>
              </a:rPr>
              <a:t>What happens next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6" name="~PP193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06681"/>
      </p:ext>
    </p:extLst>
  </p:cSld>
  <p:clrMapOvr>
    <a:masterClrMapping/>
  </p:clrMapOvr>
  <p:transition advTm="156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CE1B8F-26AE-9A49-BBCB-A772E1BA792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681"/>
            <a:ext cx="9144000" cy="6782637"/>
          </a:xfrm>
          <a:prstGeom prst="rect">
            <a:avLst/>
          </a:prstGeom>
        </p:spPr>
      </p:pic>
      <p:pic>
        <p:nvPicPr>
          <p:cNvPr id="4" name="~PP384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06696"/>
      </p:ext>
    </p:extLst>
  </p:cSld>
  <p:clrMapOvr>
    <a:masterClrMapping/>
  </p:clrMapOvr>
  <p:transition advTm="385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8775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~PP201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81203"/>
      </p:ext>
    </p:extLst>
  </p:cSld>
  <p:clrMapOvr>
    <a:masterClrMapping/>
  </p:clrMapOvr>
  <p:transition advTm="143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86875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5661248"/>
            <a:ext cx="883058" cy="3636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7587" y="404664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n>
                  <a:solidFill>
                    <a:schemeClr val="accent1"/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Foco" charset="0"/>
                <a:ea typeface="Foco" charset="0"/>
                <a:cs typeface="Foco" charset="0"/>
              </a:rPr>
              <a:t>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5663186"/>
            <a:ext cx="6984776" cy="8621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5511" y="6165304"/>
            <a:ext cx="1148897" cy="360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44" y="5603023"/>
            <a:ext cx="7583215" cy="982483"/>
          </a:xfrm>
          <a:prstGeom prst="rect">
            <a:avLst/>
          </a:prstGeom>
        </p:spPr>
      </p:pic>
      <p:pic>
        <p:nvPicPr>
          <p:cNvPr id="8" name="~PP353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42903"/>
      </p:ext>
    </p:extLst>
  </p:cSld>
  <p:clrMapOvr>
    <a:masterClrMapping/>
  </p:clrMapOvr>
  <p:transition advTm="259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925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798" y="1656184"/>
            <a:ext cx="2677678" cy="31683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988840"/>
            <a:ext cx="2677678" cy="31683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5661248"/>
            <a:ext cx="2806700" cy="8640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2090" y="5661248"/>
            <a:ext cx="2806700" cy="8640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466" y="5785104"/>
            <a:ext cx="8939784" cy="10728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C43E46-274D-6149-B1A9-C29771FB971A}"/>
              </a:ext>
            </a:extLst>
          </p:cNvPr>
          <p:cNvSpPr txBox="1"/>
          <p:nvPr/>
        </p:nvSpPr>
        <p:spPr>
          <a:xfrm>
            <a:off x="288086" y="1720021"/>
            <a:ext cx="256910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2CA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course is 12 hours per week, with at least that much time again in personal study time.</a:t>
            </a:r>
          </a:p>
          <a:p>
            <a:endParaRPr lang="en-US" sz="2000" b="1" dirty="0">
              <a:solidFill>
                <a:srgbClr val="2CA5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2CA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you have effective support networks around you to enable you to succeed?</a:t>
            </a:r>
          </a:p>
        </p:txBody>
      </p:sp>
      <p:pic>
        <p:nvPicPr>
          <p:cNvPr id="10" name="~PP356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353159"/>
      </p:ext>
    </p:extLst>
  </p:cSld>
  <p:clrMapOvr>
    <a:masterClrMapping/>
  </p:clrMapOvr>
  <p:transition advTm="408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9725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5661248"/>
            <a:ext cx="2016224" cy="8302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8514" y="5661248"/>
            <a:ext cx="2016224" cy="8302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720" y="5661248"/>
            <a:ext cx="2016224" cy="8302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772816"/>
            <a:ext cx="2425700" cy="287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132" y="1772816"/>
            <a:ext cx="2425700" cy="287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482" y="5694863"/>
            <a:ext cx="8939784" cy="10728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30" y="1617037"/>
            <a:ext cx="2700702" cy="4027404"/>
          </a:xfrm>
          <a:prstGeom prst="rect">
            <a:avLst/>
          </a:prstGeom>
        </p:spPr>
      </p:pic>
      <p:pic>
        <p:nvPicPr>
          <p:cNvPr id="10" name="~PP340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439531"/>
      </p:ext>
    </p:extLst>
  </p:cSld>
  <p:clrMapOvr>
    <a:masterClrMapping/>
  </p:clrMapOvr>
  <p:transition advTm="488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22972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5589240"/>
            <a:ext cx="2160240" cy="8895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12" y="5589240"/>
            <a:ext cx="2160240" cy="8895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912" y="5589240"/>
            <a:ext cx="2160240" cy="8895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5589239"/>
            <a:ext cx="2160240" cy="8895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208" y="5890850"/>
            <a:ext cx="1254995" cy="5167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259" y="5733256"/>
            <a:ext cx="8939784" cy="10728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195736" y="260648"/>
            <a:ext cx="3168352" cy="4320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752" y="327736"/>
            <a:ext cx="6474321" cy="777007"/>
          </a:xfrm>
          <a:prstGeom prst="rect">
            <a:avLst/>
          </a:prstGeom>
        </p:spPr>
      </p:pic>
      <p:pic>
        <p:nvPicPr>
          <p:cNvPr id="12" name="~PP157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04263" y="64182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791247"/>
      </p:ext>
    </p:extLst>
  </p:cSld>
  <p:clrMapOvr>
    <a:masterClrMapping/>
  </p:clrMapOvr>
  <p:transition advTm="389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2971</TotalTime>
  <Words>315</Words>
  <Application>Microsoft Office PowerPoint</Application>
  <PresentationFormat>On-screen Show (4:3)</PresentationFormat>
  <Paragraphs>48</Paragraphs>
  <Slides>24</Slides>
  <Notes>7</Notes>
  <HiddenSlides>0</HiddenSlides>
  <MMClips>23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Foco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Nicole Johnson</dc:creator>
  <cp:lastModifiedBy>nawal taseer</cp:lastModifiedBy>
  <cp:revision>135</cp:revision>
  <cp:lastPrinted>2018-02-08T10:06:41Z</cp:lastPrinted>
  <dcterms:created xsi:type="dcterms:W3CDTF">2016-09-01T14:52:28Z</dcterms:created>
  <dcterms:modified xsi:type="dcterms:W3CDTF">2020-04-30T10:14:04Z</dcterms:modified>
</cp:coreProperties>
</file>